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 id="2147483704" r:id="rId2"/>
    <p:sldMasterId id="2147483691" r:id="rId3"/>
    <p:sldMasterId id="2147483708" r:id="rId4"/>
    <p:sldMasterId id="2147483686" r:id="rId5"/>
    <p:sldMasterId id="2147483717" r:id="rId6"/>
    <p:sldMasterId id="2147483701" r:id="rId7"/>
    <p:sldMasterId id="2147483720" r:id="rId8"/>
  </p:sldMasterIdLst>
  <p:notesMasterIdLst>
    <p:notesMasterId r:id="rId104"/>
  </p:notesMasterIdLst>
  <p:handoutMasterIdLst>
    <p:handoutMasterId r:id="rId105"/>
  </p:handoutMasterIdLst>
  <p:sldIdLst>
    <p:sldId id="299" r:id="rId9"/>
    <p:sldId id="370" r:id="rId10"/>
    <p:sldId id="371" r:id="rId11"/>
    <p:sldId id="302" r:id="rId12"/>
    <p:sldId id="372" r:id="rId13"/>
    <p:sldId id="373" r:id="rId14"/>
    <p:sldId id="374" r:id="rId15"/>
    <p:sldId id="375" r:id="rId16"/>
    <p:sldId id="376" r:id="rId17"/>
    <p:sldId id="377" r:id="rId18"/>
    <p:sldId id="378" r:id="rId19"/>
    <p:sldId id="379" r:id="rId20"/>
    <p:sldId id="380" r:id="rId21"/>
    <p:sldId id="381" r:id="rId22"/>
    <p:sldId id="382" r:id="rId23"/>
    <p:sldId id="383" r:id="rId24"/>
    <p:sldId id="384" r:id="rId25"/>
    <p:sldId id="306" r:id="rId26"/>
    <p:sldId id="386" r:id="rId27"/>
    <p:sldId id="387" r:id="rId28"/>
    <p:sldId id="388" r:id="rId29"/>
    <p:sldId id="389" r:id="rId30"/>
    <p:sldId id="390" r:id="rId31"/>
    <p:sldId id="391" r:id="rId32"/>
    <p:sldId id="392" r:id="rId33"/>
    <p:sldId id="393" r:id="rId34"/>
    <p:sldId id="394" r:id="rId35"/>
    <p:sldId id="395" r:id="rId36"/>
    <p:sldId id="397" r:id="rId37"/>
    <p:sldId id="398" r:id="rId38"/>
    <p:sldId id="399" r:id="rId39"/>
    <p:sldId id="400" r:id="rId40"/>
    <p:sldId id="401" r:id="rId41"/>
    <p:sldId id="402" r:id="rId42"/>
    <p:sldId id="403" r:id="rId43"/>
    <p:sldId id="405" r:id="rId44"/>
    <p:sldId id="406" r:id="rId45"/>
    <p:sldId id="407" r:id="rId46"/>
    <p:sldId id="408" r:id="rId47"/>
    <p:sldId id="409" r:id="rId48"/>
    <p:sldId id="410" r:id="rId49"/>
    <p:sldId id="411" r:id="rId50"/>
    <p:sldId id="412" r:id="rId51"/>
    <p:sldId id="413" r:id="rId52"/>
    <p:sldId id="414" r:id="rId53"/>
    <p:sldId id="415" r:id="rId54"/>
    <p:sldId id="416" r:id="rId55"/>
    <p:sldId id="417" r:id="rId56"/>
    <p:sldId id="418" r:id="rId57"/>
    <p:sldId id="419" r:id="rId58"/>
    <p:sldId id="420" r:id="rId59"/>
    <p:sldId id="421" r:id="rId60"/>
    <p:sldId id="445" r:id="rId61"/>
    <p:sldId id="423" r:id="rId62"/>
    <p:sldId id="424" r:id="rId63"/>
    <p:sldId id="462" r:id="rId64"/>
    <p:sldId id="427" r:id="rId65"/>
    <p:sldId id="271" r:id="rId66"/>
    <p:sldId id="296" r:id="rId67"/>
    <p:sldId id="447" r:id="rId68"/>
    <p:sldId id="448" r:id="rId69"/>
    <p:sldId id="428" r:id="rId70"/>
    <p:sldId id="461" r:id="rId71"/>
    <p:sldId id="429" r:id="rId72"/>
    <p:sldId id="430" r:id="rId73"/>
    <p:sldId id="431" r:id="rId74"/>
    <p:sldId id="432" r:id="rId75"/>
    <p:sldId id="433" r:id="rId76"/>
    <p:sldId id="434" r:id="rId77"/>
    <p:sldId id="435" r:id="rId78"/>
    <p:sldId id="449" r:id="rId79"/>
    <p:sldId id="450" r:id="rId80"/>
    <p:sldId id="451" r:id="rId81"/>
    <p:sldId id="452" r:id="rId82"/>
    <p:sldId id="436" r:id="rId83"/>
    <p:sldId id="297" r:id="rId84"/>
    <p:sldId id="437" r:id="rId85"/>
    <p:sldId id="396" r:id="rId86"/>
    <p:sldId id="453" r:id="rId87"/>
    <p:sldId id="438" r:id="rId88"/>
    <p:sldId id="439" r:id="rId89"/>
    <p:sldId id="404" r:id="rId90"/>
    <p:sldId id="454" r:id="rId91"/>
    <p:sldId id="440" r:id="rId92"/>
    <p:sldId id="441" r:id="rId93"/>
    <p:sldId id="455" r:id="rId94"/>
    <p:sldId id="442" r:id="rId95"/>
    <p:sldId id="456" r:id="rId96"/>
    <p:sldId id="457" r:id="rId97"/>
    <p:sldId id="458" r:id="rId98"/>
    <p:sldId id="459" r:id="rId99"/>
    <p:sldId id="443" r:id="rId100"/>
    <p:sldId id="460" r:id="rId101"/>
    <p:sldId id="444" r:id="rId102"/>
    <p:sldId id="446"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5973D931-3BAC-4F30-9C16-B7461F574E40}">
          <p14:sldIdLst>
            <p14:sldId id="299"/>
            <p14:sldId id="370"/>
            <p14:sldId id="371"/>
            <p14:sldId id="302"/>
            <p14:sldId id="372"/>
            <p14:sldId id="373"/>
            <p14:sldId id="374"/>
            <p14:sldId id="375"/>
            <p14:sldId id="376"/>
            <p14:sldId id="377"/>
            <p14:sldId id="378"/>
            <p14:sldId id="379"/>
            <p14:sldId id="380"/>
            <p14:sldId id="381"/>
            <p14:sldId id="382"/>
            <p14:sldId id="383"/>
            <p14:sldId id="384"/>
            <p14:sldId id="306"/>
            <p14:sldId id="386"/>
            <p14:sldId id="387"/>
            <p14:sldId id="388"/>
            <p14:sldId id="389"/>
            <p14:sldId id="390"/>
            <p14:sldId id="391"/>
            <p14:sldId id="392"/>
            <p14:sldId id="393"/>
            <p14:sldId id="394"/>
            <p14:sldId id="395"/>
            <p14:sldId id="397"/>
            <p14:sldId id="398"/>
            <p14:sldId id="399"/>
            <p14:sldId id="400"/>
            <p14:sldId id="401"/>
            <p14:sldId id="402"/>
            <p14:sldId id="403"/>
            <p14:sldId id="405"/>
            <p14:sldId id="406"/>
            <p14:sldId id="407"/>
            <p14:sldId id="408"/>
            <p14:sldId id="409"/>
            <p14:sldId id="410"/>
            <p14:sldId id="411"/>
            <p14:sldId id="412"/>
            <p14:sldId id="413"/>
            <p14:sldId id="414"/>
            <p14:sldId id="415"/>
            <p14:sldId id="416"/>
            <p14:sldId id="417"/>
            <p14:sldId id="418"/>
            <p14:sldId id="419"/>
            <p14:sldId id="420"/>
            <p14:sldId id="421"/>
            <p14:sldId id="445"/>
            <p14:sldId id="423"/>
            <p14:sldId id="424"/>
            <p14:sldId id="462"/>
            <p14:sldId id="427"/>
            <p14:sldId id="271"/>
          </p14:sldIdLst>
        </p14:section>
        <p14:section name="Appendix: Image Descriptions for Unsighted Students" id="{E1DEA2CC-FAF5-4035-A6D0-CC79D4DC4BD9}">
          <p14:sldIdLst>
            <p14:sldId id="296"/>
            <p14:sldId id="447"/>
            <p14:sldId id="448"/>
            <p14:sldId id="428"/>
            <p14:sldId id="461"/>
            <p14:sldId id="429"/>
            <p14:sldId id="430"/>
            <p14:sldId id="431"/>
            <p14:sldId id="432"/>
            <p14:sldId id="433"/>
            <p14:sldId id="434"/>
            <p14:sldId id="435"/>
            <p14:sldId id="449"/>
            <p14:sldId id="450"/>
            <p14:sldId id="451"/>
            <p14:sldId id="452"/>
            <p14:sldId id="436"/>
            <p14:sldId id="297"/>
            <p14:sldId id="437"/>
            <p14:sldId id="396"/>
            <p14:sldId id="453"/>
            <p14:sldId id="438"/>
            <p14:sldId id="439"/>
            <p14:sldId id="404"/>
            <p14:sldId id="454"/>
            <p14:sldId id="440"/>
            <p14:sldId id="441"/>
            <p14:sldId id="455"/>
            <p14:sldId id="442"/>
            <p14:sldId id="456"/>
            <p14:sldId id="457"/>
            <p14:sldId id="458"/>
            <p14:sldId id="459"/>
            <p14:sldId id="443"/>
            <p14:sldId id="460"/>
            <p14:sldId id="444"/>
            <p14:sldId id="446"/>
          </p14:sldIdLst>
        </p14:section>
      </p14:sectionLst>
    </p:ext>
    <p:ext uri="{EFAFB233-063F-42B5-8137-9DF3F51BA10A}">
      <p15:sldGuideLst xmlns:p15="http://schemas.microsoft.com/office/powerpoint/2012/main">
        <p15:guide id="2" pos="4352" userDrawn="1">
          <p15:clr>
            <a:srgbClr val="A4A3A4"/>
          </p15:clr>
        </p15:guide>
        <p15:guide id="3" orient="horz" pos="2256" userDrawn="1">
          <p15:clr>
            <a:srgbClr val="A4A3A4"/>
          </p15:clr>
        </p15:guide>
        <p15:guide id="4" pos="75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p15="http://schemas.microsoft.com/office/powerpoint/2012/main" userId="S-1-5-21-1645522239-1123561945-839522115-1006658" providerId="AD"/>
      </p:ext>
    </p:extLst>
  </p:cmAuthor>
  <p:cmAuthor id="2" name="Ciporen, Laura" initials="CL [2]" lastIdx="2" clrIdx="1">
    <p:extLst>
      <p:ext uri="{19B8F6BF-5375-455C-9EA6-DF929625EA0E}">
        <p15:presenceInfo xmlns:p15="http://schemas.microsoft.com/office/powerpoint/2012/main" userId="S::laura.ciporen@mheducation.com::567f631f-0624-4179-9d16-569ddce48823" providerId="AD"/>
      </p:ext>
    </p:extLst>
  </p:cmAuthor>
  <p:cmAuthor id="3" name="Ritik Singh" initials="RS" lastIdx="1" clrIdx="2">
    <p:extLst>
      <p:ext uri="{19B8F6BF-5375-455C-9EA6-DF929625EA0E}">
        <p15:presenceInfo xmlns:p15="http://schemas.microsoft.com/office/powerpoint/2012/main" userId="19636505a2df867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9EF0"/>
    <a:srgbClr val="00B0F0"/>
    <a:srgbClr val="CA1A23"/>
    <a:srgbClr val="B15D31"/>
    <a:srgbClr val="C00000"/>
    <a:srgbClr val="7575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42" autoAdjust="0"/>
    <p:restoredTop sz="84325" autoAdjust="0"/>
  </p:normalViewPr>
  <p:slideViewPr>
    <p:cSldViewPr snapToGrid="0" showGuides="1">
      <p:cViewPr varScale="1">
        <p:scale>
          <a:sx n="93" d="100"/>
          <a:sy n="93" d="100"/>
        </p:scale>
        <p:origin x="1542" y="90"/>
      </p:cViewPr>
      <p:guideLst>
        <p:guide pos="4352"/>
        <p:guide orient="horz" pos="2256"/>
        <p:guide pos="7520"/>
      </p:guideLst>
    </p:cSldViewPr>
  </p:slideViewPr>
  <p:outlineViewPr>
    <p:cViewPr>
      <p:scale>
        <a:sx n="33" d="100"/>
        <a:sy n="33" d="100"/>
      </p:scale>
      <p:origin x="0" y="-22776"/>
    </p:cViewPr>
  </p:outlineViewPr>
  <p:notesTextViewPr>
    <p:cViewPr>
      <p:scale>
        <a:sx n="125" d="100"/>
        <a:sy n="125" d="100"/>
      </p:scale>
      <p:origin x="0" y="0"/>
    </p:cViewPr>
  </p:notesTextViewPr>
  <p:notesViewPr>
    <p:cSldViewPr snapToGrid="0">
      <p:cViewPr varScale="1">
        <p:scale>
          <a:sx n="83" d="100"/>
          <a:sy n="83" d="100"/>
        </p:scale>
        <p:origin x="1254" y="108"/>
      </p:cViewPr>
      <p:guideLst/>
    </p:cSldViewPr>
  </p:notesViewPr>
  <p:gridSpacing cx="347472" cy="347472"/>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07" Type="http://schemas.openxmlformats.org/officeDocument/2006/relationships/presProps" Target="presProps.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viewProps" Target="viewProps.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commentAuthors" Target="commentAuthor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theme" Target="theme/theme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tableStyles" Target="tableStyle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101284A-31E4-08AE-D363-65982642D5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0EC3BE8-F531-D063-FDCF-E90A30F94C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C06C6E-BCC1-403B-BCCE-837AA39FE27C}" type="datetimeFigureOut">
              <a:rPr lang="en-US" smtClean="0"/>
              <a:t>9/7/2023</a:t>
            </a:fld>
            <a:endParaRPr lang="en-US"/>
          </a:p>
        </p:txBody>
      </p:sp>
      <p:sp>
        <p:nvSpPr>
          <p:cNvPr id="4" name="Footer Placeholder 3">
            <a:extLst>
              <a:ext uri="{FF2B5EF4-FFF2-40B4-BE49-F238E27FC236}">
                <a16:creationId xmlns:a16="http://schemas.microsoft.com/office/drawing/2014/main" id="{A3E01E48-3150-0766-7647-640CEF6495B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01408-490A-732D-4E9D-0E4B6A6551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1B599C-2CC7-412A-AB2D-72E2A74057AB}" type="slidenum">
              <a:rPr lang="en-US" smtClean="0"/>
              <a:t>‹#›</a:t>
            </a:fld>
            <a:endParaRPr lang="en-US"/>
          </a:p>
        </p:txBody>
      </p:sp>
    </p:spTree>
    <p:extLst>
      <p:ext uri="{BB962C8B-B14F-4D97-AF65-F5344CB8AC3E}">
        <p14:creationId xmlns:p14="http://schemas.microsoft.com/office/powerpoint/2010/main" val="19029744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D653A6-6867-462E-93A7-F45B93093C26}" type="datetimeFigureOut">
              <a:rPr lang="en-US" smtClean="0"/>
              <a:t>9/7/2023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59B72-D5EC-4F49-9F59-877A947E1F6F}" type="slidenum">
              <a:rPr lang="en-US" smtClean="0"/>
              <a:t>‹#›</a:t>
            </a:fld>
            <a:endParaRPr lang="en-US"/>
          </a:p>
        </p:txBody>
      </p:sp>
    </p:spTree>
    <p:extLst>
      <p:ext uri="{BB962C8B-B14F-4D97-AF65-F5344CB8AC3E}">
        <p14:creationId xmlns:p14="http://schemas.microsoft.com/office/powerpoint/2010/main" val="1572876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6</a:t>
            </a:fld>
            <a:endParaRPr lang="en-US" dirty="0"/>
          </a:p>
        </p:txBody>
      </p:sp>
    </p:spTree>
    <p:extLst>
      <p:ext uri="{BB962C8B-B14F-4D97-AF65-F5344CB8AC3E}">
        <p14:creationId xmlns:p14="http://schemas.microsoft.com/office/powerpoint/2010/main" val="45743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44</a:t>
            </a:fld>
            <a:endParaRPr lang="en-US"/>
          </a:p>
        </p:txBody>
      </p:sp>
    </p:spTree>
    <p:extLst>
      <p:ext uri="{BB962C8B-B14F-4D97-AF65-F5344CB8AC3E}">
        <p14:creationId xmlns:p14="http://schemas.microsoft.com/office/powerpoint/2010/main" val="4030707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49</a:t>
            </a:fld>
            <a:endParaRPr lang="en-US"/>
          </a:p>
        </p:txBody>
      </p:sp>
    </p:spTree>
    <p:extLst>
      <p:ext uri="{BB962C8B-B14F-4D97-AF65-F5344CB8AC3E}">
        <p14:creationId xmlns:p14="http://schemas.microsoft.com/office/powerpoint/2010/main" val="1221498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53</a:t>
            </a:fld>
            <a:endParaRPr lang="en-US"/>
          </a:p>
        </p:txBody>
      </p:sp>
    </p:spTree>
    <p:extLst>
      <p:ext uri="{BB962C8B-B14F-4D97-AF65-F5344CB8AC3E}">
        <p14:creationId xmlns:p14="http://schemas.microsoft.com/office/powerpoint/2010/main" val="113756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58</a:t>
            </a:fld>
            <a:endParaRPr lang="en-US"/>
          </a:p>
        </p:txBody>
      </p:sp>
    </p:spTree>
    <p:extLst>
      <p:ext uri="{BB962C8B-B14F-4D97-AF65-F5344CB8AC3E}">
        <p14:creationId xmlns:p14="http://schemas.microsoft.com/office/powerpoint/2010/main" val="3984523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61</a:t>
            </a:fld>
            <a:endParaRPr lang="en-US"/>
          </a:p>
        </p:txBody>
      </p:sp>
    </p:spTree>
    <p:extLst>
      <p:ext uri="{BB962C8B-B14F-4D97-AF65-F5344CB8AC3E}">
        <p14:creationId xmlns:p14="http://schemas.microsoft.com/office/powerpoint/2010/main" val="2190490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85</a:t>
            </a:fld>
            <a:endParaRPr lang="en-US"/>
          </a:p>
        </p:txBody>
      </p:sp>
    </p:spTree>
    <p:extLst>
      <p:ext uri="{BB962C8B-B14F-4D97-AF65-F5344CB8AC3E}">
        <p14:creationId xmlns:p14="http://schemas.microsoft.com/office/powerpoint/2010/main" val="2173279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86</a:t>
            </a:fld>
            <a:endParaRPr lang="en-US"/>
          </a:p>
        </p:txBody>
      </p:sp>
    </p:spTree>
    <p:extLst>
      <p:ext uri="{BB962C8B-B14F-4D97-AF65-F5344CB8AC3E}">
        <p14:creationId xmlns:p14="http://schemas.microsoft.com/office/powerpoint/2010/main" val="2421678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87</a:t>
            </a:fld>
            <a:endParaRPr lang="en-US"/>
          </a:p>
        </p:txBody>
      </p:sp>
    </p:spTree>
    <p:extLst>
      <p:ext uri="{BB962C8B-B14F-4D97-AF65-F5344CB8AC3E}">
        <p14:creationId xmlns:p14="http://schemas.microsoft.com/office/powerpoint/2010/main" val="1790047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88</a:t>
            </a:fld>
            <a:endParaRPr lang="en-US"/>
          </a:p>
        </p:txBody>
      </p:sp>
    </p:spTree>
    <p:extLst>
      <p:ext uri="{BB962C8B-B14F-4D97-AF65-F5344CB8AC3E}">
        <p14:creationId xmlns:p14="http://schemas.microsoft.com/office/powerpoint/2010/main" val="141028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89</a:t>
            </a:fld>
            <a:endParaRPr lang="en-US"/>
          </a:p>
        </p:txBody>
      </p:sp>
    </p:spTree>
    <p:extLst>
      <p:ext uri="{BB962C8B-B14F-4D97-AF65-F5344CB8AC3E}">
        <p14:creationId xmlns:p14="http://schemas.microsoft.com/office/powerpoint/2010/main" val="2272394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11</a:t>
            </a:fld>
            <a:endParaRPr lang="en-US" dirty="0"/>
          </a:p>
        </p:txBody>
      </p:sp>
    </p:spTree>
    <p:extLst>
      <p:ext uri="{BB962C8B-B14F-4D97-AF65-F5344CB8AC3E}">
        <p14:creationId xmlns:p14="http://schemas.microsoft.com/office/powerpoint/2010/main" val="3819848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90</a:t>
            </a:fld>
            <a:endParaRPr lang="en-US"/>
          </a:p>
        </p:txBody>
      </p:sp>
    </p:spTree>
    <p:extLst>
      <p:ext uri="{BB962C8B-B14F-4D97-AF65-F5344CB8AC3E}">
        <p14:creationId xmlns:p14="http://schemas.microsoft.com/office/powerpoint/2010/main" val="478577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91</a:t>
            </a:fld>
            <a:endParaRPr lang="en-US"/>
          </a:p>
        </p:txBody>
      </p:sp>
    </p:spTree>
    <p:extLst>
      <p:ext uri="{BB962C8B-B14F-4D97-AF65-F5344CB8AC3E}">
        <p14:creationId xmlns:p14="http://schemas.microsoft.com/office/powerpoint/2010/main" val="242172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92</a:t>
            </a:fld>
            <a:endParaRPr lang="en-US"/>
          </a:p>
        </p:txBody>
      </p:sp>
    </p:spTree>
    <p:extLst>
      <p:ext uri="{BB962C8B-B14F-4D97-AF65-F5344CB8AC3E}">
        <p14:creationId xmlns:p14="http://schemas.microsoft.com/office/powerpoint/2010/main" val="1904230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93</a:t>
            </a:fld>
            <a:endParaRPr lang="en-US"/>
          </a:p>
        </p:txBody>
      </p:sp>
    </p:spTree>
    <p:extLst>
      <p:ext uri="{BB962C8B-B14F-4D97-AF65-F5344CB8AC3E}">
        <p14:creationId xmlns:p14="http://schemas.microsoft.com/office/powerpoint/2010/main" val="2652694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94</a:t>
            </a:fld>
            <a:endParaRPr lang="en-US"/>
          </a:p>
        </p:txBody>
      </p:sp>
    </p:spTree>
    <p:extLst>
      <p:ext uri="{BB962C8B-B14F-4D97-AF65-F5344CB8AC3E}">
        <p14:creationId xmlns:p14="http://schemas.microsoft.com/office/powerpoint/2010/main" val="3990466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95</a:t>
            </a:fld>
            <a:endParaRPr lang="en-US"/>
          </a:p>
        </p:txBody>
      </p:sp>
    </p:spTree>
    <p:extLst>
      <p:ext uri="{BB962C8B-B14F-4D97-AF65-F5344CB8AC3E}">
        <p14:creationId xmlns:p14="http://schemas.microsoft.com/office/powerpoint/2010/main" val="3506617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15</a:t>
            </a:fld>
            <a:endParaRPr lang="en-US" dirty="0"/>
          </a:p>
        </p:txBody>
      </p:sp>
    </p:spTree>
    <p:extLst>
      <p:ext uri="{BB962C8B-B14F-4D97-AF65-F5344CB8AC3E}">
        <p14:creationId xmlns:p14="http://schemas.microsoft.com/office/powerpoint/2010/main" val="3676231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19</a:t>
            </a:fld>
            <a:endParaRPr lang="en-US" dirty="0"/>
          </a:p>
        </p:txBody>
      </p:sp>
    </p:spTree>
    <p:extLst>
      <p:ext uri="{BB962C8B-B14F-4D97-AF65-F5344CB8AC3E}">
        <p14:creationId xmlns:p14="http://schemas.microsoft.com/office/powerpoint/2010/main" val="1839316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22</a:t>
            </a:fld>
            <a:endParaRPr lang="en-US" dirty="0"/>
          </a:p>
        </p:txBody>
      </p:sp>
    </p:spTree>
    <p:extLst>
      <p:ext uri="{BB962C8B-B14F-4D97-AF65-F5344CB8AC3E}">
        <p14:creationId xmlns:p14="http://schemas.microsoft.com/office/powerpoint/2010/main" val="116339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23</a:t>
            </a:fld>
            <a:endParaRPr lang="en-US" dirty="0"/>
          </a:p>
        </p:txBody>
      </p:sp>
    </p:spTree>
    <p:extLst>
      <p:ext uri="{BB962C8B-B14F-4D97-AF65-F5344CB8AC3E}">
        <p14:creationId xmlns:p14="http://schemas.microsoft.com/office/powerpoint/2010/main" val="2771166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25</a:t>
            </a:fld>
            <a:endParaRPr lang="en-US" dirty="0"/>
          </a:p>
        </p:txBody>
      </p:sp>
    </p:spTree>
    <p:extLst>
      <p:ext uri="{BB962C8B-B14F-4D97-AF65-F5344CB8AC3E}">
        <p14:creationId xmlns:p14="http://schemas.microsoft.com/office/powerpoint/2010/main" val="1337234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33</a:t>
            </a:fld>
            <a:endParaRPr lang="en-US"/>
          </a:p>
        </p:txBody>
      </p:sp>
    </p:spTree>
    <p:extLst>
      <p:ext uri="{BB962C8B-B14F-4D97-AF65-F5344CB8AC3E}">
        <p14:creationId xmlns:p14="http://schemas.microsoft.com/office/powerpoint/2010/main" val="3668749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59B72-D5EC-4F49-9F59-877A947E1F6F}" type="slidenum">
              <a:rPr lang="en-US" smtClean="0"/>
              <a:t>36</a:t>
            </a:fld>
            <a:endParaRPr lang="en-US"/>
          </a:p>
        </p:txBody>
      </p:sp>
    </p:spTree>
    <p:extLst>
      <p:ext uri="{BB962C8B-B14F-4D97-AF65-F5344CB8AC3E}">
        <p14:creationId xmlns:p14="http://schemas.microsoft.com/office/powerpoint/2010/main" val="3215630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461474" y="2099014"/>
            <a:ext cx="5151277"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dirty="0"/>
            </a:p>
          </p:txBody>
        </p:sp>
      </p:grpSp>
      <p:sp>
        <p:nvSpPr>
          <p:cNvPr id="7" name="Title"/>
          <p:cNvSpPr>
            <a:spLocks noGrp="1"/>
          </p:cNvSpPr>
          <p:nvPr>
            <p:ph type="ctrTitle" hasCustomPrompt="1"/>
          </p:nvPr>
        </p:nvSpPr>
        <p:spPr>
          <a:xfrm>
            <a:off x="829056" y="3140015"/>
            <a:ext cx="3718560" cy="1157665"/>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p:ph type="subTitle" idx="1" hasCustomPrompt="1"/>
          </p:nvPr>
        </p:nvSpPr>
        <p:spPr>
          <a:xfrm>
            <a:off x="829056" y="4261104"/>
            <a:ext cx="3718560" cy="612821"/>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950976" y="4919472"/>
            <a:ext cx="337718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829056" y="5093209"/>
            <a:ext cx="3718560" cy="576185"/>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6096000" y="1450230"/>
            <a:ext cx="56388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8AC4EEC4-5547-4185-92E7-A6CAF888043F}"/>
              </a:ext>
            </a:extLst>
          </p:cNvPr>
          <p:cNvSpPr>
            <a:spLocks noGrp="1"/>
          </p:cNvSpPr>
          <p:nvPr>
            <p:ph type="ftr" sz="quarter" idx="12"/>
          </p:nvPr>
        </p:nvSpPr>
        <p:spPr>
          <a:xfrm>
            <a:off x="0" y="6478438"/>
            <a:ext cx="12192000" cy="374266"/>
          </a:xfrm>
        </p:spPr>
        <p:txBody>
          <a:bodyPr/>
          <a:lstStyle>
            <a:lvl1pPr algn="ctr">
              <a:defRPr>
                <a:solidFill>
                  <a:schemeClr val="tx1"/>
                </a:solidFill>
              </a:defRPr>
            </a:lvl1pPr>
          </a:lstStyle>
          <a:p>
            <a:pPr defTabSz="457200">
              <a:spcBef>
                <a:spcPct val="20000"/>
              </a:spcBef>
              <a:defRPr/>
            </a:pPr>
            <a:endParaRPr lang="en-US" dirty="0"/>
          </a:p>
        </p:txBody>
      </p:sp>
    </p:spTree>
    <p:extLst>
      <p:ext uri="{BB962C8B-B14F-4D97-AF65-F5344CB8AC3E}">
        <p14:creationId xmlns:p14="http://schemas.microsoft.com/office/powerpoint/2010/main" val="1001655917"/>
      </p:ext>
    </p:extLst>
  </p:cSld>
  <p:clrMapOvr>
    <a:masterClrMapping/>
  </p:clrMapOvr>
  <p:extLst>
    <p:ext uri="{DCECCB84-F9BA-43D5-87BE-67443E8EF086}">
      <p15:sldGuideLst xmlns:p15="http://schemas.microsoft.com/office/powerpoint/2012/main">
        <p15:guide id="1" orient="horz" pos="957" userDrawn="1">
          <p15:clr>
            <a:srgbClr val="FBAE40"/>
          </p15:clr>
        </p15:guide>
        <p15:guide id="2" orient="horz" pos="41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Main One Secondary">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57200" y="1276710"/>
            <a:ext cx="77216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8557403" y="1257300"/>
            <a:ext cx="3177396"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4" name="Appendix Link">
            <a:extLst>
              <a:ext uri="{FF2B5EF4-FFF2-40B4-BE49-F238E27FC236}">
                <a16:creationId xmlns:a16="http://schemas.microsoft.com/office/drawing/2014/main" id="{C7C4A88E-C6C1-9C26-54D3-56A7322E0B94}"/>
              </a:ext>
            </a:extLst>
          </p:cNvPr>
          <p:cNvSpPr>
            <a:spLocks noGrp="1"/>
          </p:cNvSpPr>
          <p:nvPr>
            <p:ph type="body" sz="quarter" idx="15" hasCustomPrompt="1"/>
          </p:nvPr>
        </p:nvSpPr>
        <p:spPr>
          <a:xfrm>
            <a:off x="4498848" y="6336792"/>
            <a:ext cx="3206496" cy="192024"/>
          </a:xfrm>
        </p:spPr>
        <p:txBody>
          <a:bodyPr anchor="ctr">
            <a:noAutofit/>
          </a:bodyPr>
          <a:lstStyle>
            <a:lvl1pPr algn="ctr">
              <a:defRPr sz="900"/>
            </a:lvl1pPr>
            <a:lvl2pPr>
              <a:defRPr sz="900"/>
            </a:lvl2pPr>
            <a:lvl3pPr>
              <a:defRPr sz="900"/>
            </a:lvl3pPr>
            <a:lvl4pPr>
              <a:defRPr sz="900"/>
            </a:lvl4pPr>
            <a:lvl5pPr>
              <a:defRPr sz="900"/>
            </a:lvl5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Add text alternative link, if needed.</a:t>
            </a:r>
          </a:p>
        </p:txBody>
      </p:sp>
      <p:sp>
        <p:nvSpPr>
          <p:cNvPr id="8" name="Image Credit">
            <a:extLst>
              <a:ext uri="{FF2B5EF4-FFF2-40B4-BE49-F238E27FC236}">
                <a16:creationId xmlns:a16="http://schemas.microsoft.com/office/drawing/2014/main" id="{4774A48E-4907-6467-DBA3-7082350CDF85}"/>
              </a:ext>
            </a:extLst>
          </p:cNvPr>
          <p:cNvSpPr>
            <a:spLocks noGrp="1"/>
          </p:cNvSpPr>
          <p:nvPr>
            <p:ph type="body" sz="quarter" idx="16" hasCustomPrompt="1"/>
          </p:nvPr>
        </p:nvSpPr>
        <p:spPr>
          <a:xfrm>
            <a:off x="2082800" y="6684264"/>
            <a:ext cx="9296400" cy="173736"/>
          </a:xfrm>
        </p:spPr>
        <p:txBody>
          <a:bodyPr anchor="ctr">
            <a:noAutofit/>
          </a:bodyPr>
          <a:lstStyle>
            <a:lvl1pPr algn="r">
              <a:defRPr sz="800"/>
            </a:lvl1pPr>
            <a:lvl2pPr algn="r">
              <a:defRPr sz="800"/>
            </a:lvl2pPr>
            <a:lvl3pPr algn="r">
              <a:defRPr sz="800"/>
            </a:lvl3pPr>
            <a:lvl4pPr algn="r">
              <a:defRPr sz="800"/>
            </a:lvl4pPr>
            <a:lvl5pPr algn="r">
              <a:defRPr sz="800"/>
            </a:lvl5pPr>
          </a:lstStyle>
          <a:p>
            <a:pPr marL="0" marR="0" lvl="0" indent="0" algn="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1446962700"/>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guide id="4" pos="5376" userDrawn="1">
          <p15:clr>
            <a:srgbClr val="FBAE40"/>
          </p15:clr>
        </p15:guide>
        <p15:guide id="5" pos="515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with Third as Accent">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57200" y="1276710"/>
            <a:ext cx="11277600" cy="28380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57201" y="4343400"/>
            <a:ext cx="7721600" cy="19050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22432755-BCF5-451F-968D-CFFD10D87BE2}"/>
              </a:ext>
            </a:extLst>
          </p:cNvPr>
          <p:cNvSpPr>
            <a:spLocks noGrp="1"/>
          </p:cNvSpPr>
          <p:nvPr>
            <p:ph sz="quarter" idx="15" hasCustomPrompt="1"/>
          </p:nvPr>
        </p:nvSpPr>
        <p:spPr>
          <a:xfrm>
            <a:off x="8534400" y="4343400"/>
            <a:ext cx="3200400" cy="19050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4" name="Appendix Link">
            <a:extLst>
              <a:ext uri="{FF2B5EF4-FFF2-40B4-BE49-F238E27FC236}">
                <a16:creationId xmlns:a16="http://schemas.microsoft.com/office/drawing/2014/main" id="{440D52BF-78D2-BC33-D8BC-6EC31F5A606D}"/>
              </a:ext>
            </a:extLst>
          </p:cNvPr>
          <p:cNvSpPr>
            <a:spLocks noGrp="1"/>
          </p:cNvSpPr>
          <p:nvPr>
            <p:ph type="body" sz="quarter" idx="16" hasCustomPrompt="1"/>
          </p:nvPr>
        </p:nvSpPr>
        <p:spPr>
          <a:xfrm>
            <a:off x="4498848" y="6336792"/>
            <a:ext cx="3206496" cy="192024"/>
          </a:xfrm>
        </p:spPr>
        <p:txBody>
          <a:bodyPr anchor="ctr">
            <a:noAutofit/>
          </a:bodyPr>
          <a:lstStyle>
            <a:lvl1pPr algn="ctr">
              <a:defRPr sz="900"/>
            </a:lvl1pPr>
            <a:lvl2pPr>
              <a:defRPr sz="900"/>
            </a:lvl2pPr>
            <a:lvl3pPr>
              <a:defRPr sz="900"/>
            </a:lvl3pPr>
            <a:lvl4pPr>
              <a:defRPr sz="900"/>
            </a:lvl4pPr>
            <a:lvl5pPr>
              <a:defRPr sz="900"/>
            </a:lvl5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Add text alternative link, if needed.</a:t>
            </a:r>
          </a:p>
        </p:txBody>
      </p:sp>
      <p:sp>
        <p:nvSpPr>
          <p:cNvPr id="10" name="Image Credit">
            <a:extLst>
              <a:ext uri="{FF2B5EF4-FFF2-40B4-BE49-F238E27FC236}">
                <a16:creationId xmlns:a16="http://schemas.microsoft.com/office/drawing/2014/main" id="{AE400176-E509-870D-D3BF-2E071B2553D4}"/>
              </a:ext>
            </a:extLst>
          </p:cNvPr>
          <p:cNvSpPr>
            <a:spLocks noGrp="1"/>
          </p:cNvSpPr>
          <p:nvPr>
            <p:ph type="body" sz="quarter" idx="17" hasCustomPrompt="1"/>
          </p:nvPr>
        </p:nvSpPr>
        <p:spPr>
          <a:xfrm>
            <a:off x="2082800" y="6684264"/>
            <a:ext cx="9296400" cy="173736"/>
          </a:xfrm>
        </p:spPr>
        <p:txBody>
          <a:bodyPr anchor="ctr">
            <a:noAutofit/>
          </a:bodyPr>
          <a:lstStyle>
            <a:lvl1pPr algn="r">
              <a:defRPr sz="800"/>
            </a:lvl1pPr>
            <a:lvl2pPr algn="r">
              <a:defRPr sz="800"/>
            </a:lvl2pPr>
            <a:lvl3pPr algn="r">
              <a:defRPr sz="800"/>
            </a:lvl3pPr>
            <a:lvl4pPr algn="r">
              <a:defRPr sz="800"/>
            </a:lvl4pPr>
            <a:lvl5pPr algn="r">
              <a:defRPr sz="800"/>
            </a:lvl5pPr>
          </a:lstStyle>
          <a:p>
            <a:pPr marL="0" marR="0" lvl="0" indent="0" algn="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100005588"/>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guide id="4" pos="5376" userDrawn="1">
          <p15:clr>
            <a:srgbClr val="FBAE40"/>
          </p15:clr>
        </p15:guide>
        <p15:guide id="5" pos="51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57200" y="1276710"/>
            <a:ext cx="11277600" cy="612476"/>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57200" y="2070496"/>
            <a:ext cx="11277600" cy="649138"/>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57200" y="2900944"/>
            <a:ext cx="11277600" cy="6731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57200" y="3755354"/>
            <a:ext cx="11277600" cy="698500"/>
          </a:xfrm>
        </p:spPr>
        <p:txBody>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457200" y="4635164"/>
            <a:ext cx="11277600" cy="698500"/>
          </a:xfrm>
        </p:spPr>
        <p:txBody>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57200" y="5514976"/>
            <a:ext cx="11277600" cy="733425"/>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4" name="Appendix Link">
            <a:extLst>
              <a:ext uri="{FF2B5EF4-FFF2-40B4-BE49-F238E27FC236}">
                <a16:creationId xmlns:a16="http://schemas.microsoft.com/office/drawing/2014/main" id="{9EC53C63-EC17-7106-362C-B3EB75D4B5FA}"/>
              </a:ext>
            </a:extLst>
          </p:cNvPr>
          <p:cNvSpPr>
            <a:spLocks noGrp="1"/>
          </p:cNvSpPr>
          <p:nvPr>
            <p:ph type="body" sz="quarter" idx="19" hasCustomPrompt="1"/>
          </p:nvPr>
        </p:nvSpPr>
        <p:spPr>
          <a:xfrm>
            <a:off x="4498848" y="6336792"/>
            <a:ext cx="3206496" cy="192024"/>
          </a:xfrm>
        </p:spPr>
        <p:txBody>
          <a:bodyPr anchor="ctr">
            <a:noAutofit/>
          </a:bodyPr>
          <a:lstStyle>
            <a:lvl1pPr algn="ctr">
              <a:defRPr sz="900"/>
            </a:lvl1pPr>
            <a:lvl2pPr>
              <a:defRPr sz="900"/>
            </a:lvl2pPr>
            <a:lvl3pPr>
              <a:defRPr sz="900"/>
            </a:lvl3pPr>
            <a:lvl4pPr>
              <a:defRPr sz="900"/>
            </a:lvl4pPr>
            <a:lvl5pPr>
              <a:defRPr sz="900"/>
            </a:lvl5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Add text alternative link, if needed.</a:t>
            </a:r>
          </a:p>
        </p:txBody>
      </p:sp>
      <p:sp>
        <p:nvSpPr>
          <p:cNvPr id="10" name="Image Credit">
            <a:extLst>
              <a:ext uri="{FF2B5EF4-FFF2-40B4-BE49-F238E27FC236}">
                <a16:creationId xmlns:a16="http://schemas.microsoft.com/office/drawing/2014/main" id="{62AAB954-99EB-E7CF-6444-CABDCDE5BC77}"/>
              </a:ext>
            </a:extLst>
          </p:cNvPr>
          <p:cNvSpPr>
            <a:spLocks noGrp="1"/>
          </p:cNvSpPr>
          <p:nvPr>
            <p:ph type="body" sz="quarter" idx="20" hasCustomPrompt="1"/>
          </p:nvPr>
        </p:nvSpPr>
        <p:spPr>
          <a:xfrm>
            <a:off x="2082800" y="6684264"/>
            <a:ext cx="9296400" cy="173736"/>
          </a:xfrm>
        </p:spPr>
        <p:txBody>
          <a:bodyPr anchor="ctr">
            <a:noAutofit/>
          </a:bodyPr>
          <a:lstStyle>
            <a:lvl1pPr algn="r">
              <a:defRPr sz="800"/>
            </a:lvl1pPr>
            <a:lvl2pPr algn="r">
              <a:defRPr sz="800"/>
            </a:lvl2pPr>
            <a:lvl3pPr algn="r">
              <a:defRPr sz="800"/>
            </a:lvl3pPr>
            <a:lvl4pPr algn="r">
              <a:defRPr sz="800"/>
            </a:lvl4pPr>
            <a:lvl5pPr algn="r">
              <a:defRPr sz="800"/>
            </a:lvl5pPr>
          </a:lstStyle>
          <a:p>
            <a:pPr marL="0" marR="0" lvl="0" indent="0" algn="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07061431"/>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defRPr sz="5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57200" y="1316736"/>
            <a:ext cx="112776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Appendix Link">
            <a:extLst>
              <a:ext uri="{FF2B5EF4-FFF2-40B4-BE49-F238E27FC236}">
                <a16:creationId xmlns:a16="http://schemas.microsoft.com/office/drawing/2014/main" id="{B99614B3-68E1-0DE1-8128-450F1A4F3729}"/>
              </a:ext>
            </a:extLst>
          </p:cNvPr>
          <p:cNvSpPr>
            <a:spLocks noGrp="1"/>
          </p:cNvSpPr>
          <p:nvPr>
            <p:ph type="body" sz="quarter" idx="14" hasCustomPrompt="1"/>
          </p:nvPr>
        </p:nvSpPr>
        <p:spPr>
          <a:xfrm>
            <a:off x="4492752" y="6336792"/>
            <a:ext cx="3206496" cy="192024"/>
          </a:xfrm>
        </p:spPr>
        <p:txBody>
          <a:bodyPr anchor="ctr">
            <a:noAutofit/>
          </a:bodyPr>
          <a:lstStyle>
            <a:lvl1pPr algn="ctr">
              <a:defRPr sz="900"/>
            </a:lvl1pPr>
            <a:lvl2pPr>
              <a:defRPr sz="900"/>
            </a:lvl2pPr>
            <a:lvl3pPr>
              <a:defRPr sz="900"/>
            </a:lvl3pPr>
            <a:lvl4pPr>
              <a:defRPr sz="900"/>
            </a:lvl4pPr>
            <a:lvl5pPr>
              <a:defRPr sz="900"/>
            </a:lvl5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Add text alternative link, if needed.</a:t>
            </a:r>
          </a:p>
        </p:txBody>
      </p:sp>
      <p:sp>
        <p:nvSpPr>
          <p:cNvPr id="10" name="Image Credit">
            <a:extLst>
              <a:ext uri="{FF2B5EF4-FFF2-40B4-BE49-F238E27FC236}">
                <a16:creationId xmlns:a16="http://schemas.microsoft.com/office/drawing/2014/main" id="{01A60C2A-770F-089E-ED18-3A2EE77616FE}"/>
              </a:ext>
            </a:extLst>
          </p:cNvPr>
          <p:cNvSpPr>
            <a:spLocks noGrp="1"/>
          </p:cNvSpPr>
          <p:nvPr>
            <p:ph type="body" sz="quarter" idx="15" hasCustomPrompt="1"/>
          </p:nvPr>
        </p:nvSpPr>
        <p:spPr>
          <a:xfrm>
            <a:off x="2082800" y="6684264"/>
            <a:ext cx="9296400" cy="173736"/>
          </a:xfrm>
        </p:spPr>
        <p:txBody>
          <a:bodyPr anchor="ctr">
            <a:noAutofit/>
          </a:bodyPr>
          <a:lstStyle>
            <a:lvl1pPr algn="r">
              <a:defRPr sz="800"/>
            </a:lvl1pPr>
            <a:lvl2pPr algn="r">
              <a:defRPr sz="800"/>
            </a:lvl2pPr>
            <a:lvl3pPr algn="r">
              <a:defRPr sz="800"/>
            </a:lvl3pPr>
            <a:lvl4pPr algn="r">
              <a:defRPr sz="800"/>
            </a:lvl4pPr>
            <a:lvl5pPr algn="r">
              <a:defRPr sz="800"/>
            </a:lvl5pPr>
          </a:lstStyle>
          <a:p>
            <a:pPr marL="0" marR="0" lvl="0" indent="0" algn="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2322453071"/>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360" userDrawn="1">
          <p15:clr>
            <a:srgbClr val="FBAE40"/>
          </p15:clr>
        </p15:guide>
        <p15:guide id="3" pos="352" userDrawn="1">
          <p15:clr>
            <a:srgbClr val="FBAE40"/>
          </p15:clr>
        </p15:guide>
        <p15:guide id="4" orient="horz"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defRPr sz="5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57200" y="1316736"/>
            <a:ext cx="11277600" cy="28380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57200" y="4343400"/>
            <a:ext cx="11277600" cy="1905000"/>
          </a:xfrm>
        </p:spPr>
        <p:txBody>
          <a:bodyPr/>
          <a:lstStyle>
            <a:lvl1pPr>
              <a:defRPr/>
            </a:lvl1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4" name="Appendix Link">
            <a:extLst>
              <a:ext uri="{FF2B5EF4-FFF2-40B4-BE49-F238E27FC236}">
                <a16:creationId xmlns:a16="http://schemas.microsoft.com/office/drawing/2014/main" id="{2D4455DD-B128-CECB-404F-2A75BE70BFFF}"/>
              </a:ext>
            </a:extLst>
          </p:cNvPr>
          <p:cNvSpPr>
            <a:spLocks noGrp="1"/>
          </p:cNvSpPr>
          <p:nvPr>
            <p:ph type="body" sz="quarter" idx="15" hasCustomPrompt="1"/>
          </p:nvPr>
        </p:nvSpPr>
        <p:spPr>
          <a:xfrm>
            <a:off x="4492752" y="6336792"/>
            <a:ext cx="3206496" cy="192024"/>
          </a:xfrm>
        </p:spPr>
        <p:txBody>
          <a:bodyPr anchor="ctr">
            <a:noAutofit/>
          </a:bodyPr>
          <a:lstStyle>
            <a:lvl1pPr algn="ctr">
              <a:defRPr sz="900"/>
            </a:lvl1pPr>
            <a:lvl2pPr>
              <a:defRPr sz="900"/>
            </a:lvl2pPr>
            <a:lvl3pPr>
              <a:defRPr sz="900"/>
            </a:lvl3pPr>
            <a:lvl4pPr>
              <a:defRPr sz="900"/>
            </a:lvl4pPr>
            <a:lvl5pPr>
              <a:defRPr sz="900"/>
            </a:lvl5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Add text alternative link, if needed.</a:t>
            </a:r>
          </a:p>
        </p:txBody>
      </p:sp>
      <p:sp>
        <p:nvSpPr>
          <p:cNvPr id="8" name="Image Credit">
            <a:extLst>
              <a:ext uri="{FF2B5EF4-FFF2-40B4-BE49-F238E27FC236}">
                <a16:creationId xmlns:a16="http://schemas.microsoft.com/office/drawing/2014/main" id="{79309574-D610-BFFB-5373-96999640699F}"/>
              </a:ext>
            </a:extLst>
          </p:cNvPr>
          <p:cNvSpPr>
            <a:spLocks noGrp="1"/>
          </p:cNvSpPr>
          <p:nvPr>
            <p:ph type="body" sz="quarter" idx="16" hasCustomPrompt="1"/>
          </p:nvPr>
        </p:nvSpPr>
        <p:spPr>
          <a:xfrm>
            <a:off x="2082800" y="6684264"/>
            <a:ext cx="9296400" cy="173736"/>
          </a:xfrm>
        </p:spPr>
        <p:txBody>
          <a:bodyPr anchor="ctr">
            <a:noAutofit/>
          </a:bodyPr>
          <a:lstStyle>
            <a:lvl1pPr algn="r">
              <a:defRPr sz="800"/>
            </a:lvl1pPr>
            <a:lvl2pPr algn="r">
              <a:defRPr sz="800"/>
            </a:lvl2pPr>
            <a:lvl3pPr algn="r">
              <a:defRPr sz="800"/>
            </a:lvl3pPr>
            <a:lvl4pPr algn="r">
              <a:defRPr sz="800"/>
            </a:lvl4pPr>
            <a:lvl5pPr algn="r">
              <a:defRPr sz="800"/>
            </a:lvl5pPr>
          </a:lstStyle>
          <a:p>
            <a:pPr marL="0" marR="0" lvl="0" indent="0" algn="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423578469"/>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mpariso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defRPr sz="5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57200" y="1316736"/>
            <a:ext cx="54356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6299200" y="1316736"/>
            <a:ext cx="5435600"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4" name="Appendix Link">
            <a:extLst>
              <a:ext uri="{FF2B5EF4-FFF2-40B4-BE49-F238E27FC236}">
                <a16:creationId xmlns:a16="http://schemas.microsoft.com/office/drawing/2014/main" id="{68583DF4-3680-1BFA-EEF3-AB9E3536D2C7}"/>
              </a:ext>
            </a:extLst>
          </p:cNvPr>
          <p:cNvSpPr>
            <a:spLocks noGrp="1"/>
          </p:cNvSpPr>
          <p:nvPr>
            <p:ph type="body" sz="quarter" idx="15" hasCustomPrompt="1"/>
          </p:nvPr>
        </p:nvSpPr>
        <p:spPr>
          <a:xfrm>
            <a:off x="4492752" y="6336792"/>
            <a:ext cx="3206496" cy="192024"/>
          </a:xfrm>
        </p:spPr>
        <p:txBody>
          <a:bodyPr anchor="ctr">
            <a:noAutofit/>
          </a:bodyPr>
          <a:lstStyle>
            <a:lvl1pPr algn="ctr">
              <a:defRPr sz="900"/>
            </a:lvl1pPr>
            <a:lvl2pPr>
              <a:defRPr sz="900"/>
            </a:lvl2pPr>
            <a:lvl3pPr>
              <a:defRPr sz="900"/>
            </a:lvl3pPr>
            <a:lvl4pPr>
              <a:defRPr sz="900"/>
            </a:lvl4pPr>
            <a:lvl5pPr>
              <a:defRPr sz="900"/>
            </a:lvl5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Add text alternative link, if needed.</a:t>
            </a:r>
          </a:p>
        </p:txBody>
      </p:sp>
      <p:sp>
        <p:nvSpPr>
          <p:cNvPr id="8" name="Image Credit">
            <a:extLst>
              <a:ext uri="{FF2B5EF4-FFF2-40B4-BE49-F238E27FC236}">
                <a16:creationId xmlns:a16="http://schemas.microsoft.com/office/drawing/2014/main" id="{D1776C0A-7638-5444-47F7-AC1D483DCB49}"/>
              </a:ext>
            </a:extLst>
          </p:cNvPr>
          <p:cNvSpPr>
            <a:spLocks noGrp="1"/>
          </p:cNvSpPr>
          <p:nvPr>
            <p:ph type="body" sz="quarter" idx="16" hasCustomPrompt="1"/>
          </p:nvPr>
        </p:nvSpPr>
        <p:spPr>
          <a:xfrm>
            <a:off x="2082800" y="6684264"/>
            <a:ext cx="9296400" cy="173736"/>
          </a:xfrm>
        </p:spPr>
        <p:txBody>
          <a:bodyPr anchor="ctr">
            <a:noAutofit/>
          </a:bodyPr>
          <a:lstStyle>
            <a:lvl1pPr algn="r">
              <a:defRPr sz="800"/>
            </a:lvl1pPr>
            <a:lvl2pPr algn="r">
              <a:defRPr sz="800"/>
            </a:lvl2pPr>
            <a:lvl3pPr algn="r">
              <a:defRPr sz="800"/>
            </a:lvl3pPr>
            <a:lvl4pPr algn="r">
              <a:defRPr sz="800"/>
            </a:lvl4pPr>
            <a:lvl5pPr algn="r">
              <a:defRPr sz="800"/>
            </a:lvl5pPr>
          </a:lstStyle>
          <a:p>
            <a:pPr marL="0" marR="0" lvl="0" indent="0" algn="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075246875"/>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guide id="3" pos="3840" userDrawn="1">
          <p15:clr>
            <a:srgbClr val="FBAE40"/>
          </p15:clr>
        </p15:guide>
        <p15:guide id="4" pos="3968" userDrawn="1">
          <p15:clr>
            <a:srgbClr val="FBAE40"/>
          </p15:clr>
        </p15:guide>
        <p15:guide id="5" pos="371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Main One Secondary">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defRPr sz="5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57200" y="1316736"/>
            <a:ext cx="77216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8557403" y="1316736"/>
            <a:ext cx="3177396"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4" name="Appendix Link">
            <a:extLst>
              <a:ext uri="{FF2B5EF4-FFF2-40B4-BE49-F238E27FC236}">
                <a16:creationId xmlns:a16="http://schemas.microsoft.com/office/drawing/2014/main" id="{C7C4A88E-C6C1-9C26-54D3-56A7322E0B94}"/>
              </a:ext>
            </a:extLst>
          </p:cNvPr>
          <p:cNvSpPr>
            <a:spLocks noGrp="1"/>
          </p:cNvSpPr>
          <p:nvPr>
            <p:ph type="body" sz="quarter" idx="15" hasCustomPrompt="1"/>
          </p:nvPr>
        </p:nvSpPr>
        <p:spPr>
          <a:xfrm>
            <a:off x="4492752" y="6336792"/>
            <a:ext cx="3206496" cy="192024"/>
          </a:xfrm>
        </p:spPr>
        <p:txBody>
          <a:bodyPr anchor="ctr">
            <a:noAutofit/>
          </a:bodyPr>
          <a:lstStyle>
            <a:lvl1pPr algn="ctr">
              <a:defRPr sz="900"/>
            </a:lvl1pPr>
            <a:lvl2pPr>
              <a:defRPr sz="900"/>
            </a:lvl2pPr>
            <a:lvl3pPr>
              <a:defRPr sz="900"/>
            </a:lvl3pPr>
            <a:lvl4pPr>
              <a:defRPr sz="900"/>
            </a:lvl4pPr>
            <a:lvl5pPr>
              <a:defRPr sz="900"/>
            </a:lvl5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Add text alternative link, if needed.</a:t>
            </a:r>
          </a:p>
        </p:txBody>
      </p:sp>
      <p:sp>
        <p:nvSpPr>
          <p:cNvPr id="8" name="Image Credit">
            <a:extLst>
              <a:ext uri="{FF2B5EF4-FFF2-40B4-BE49-F238E27FC236}">
                <a16:creationId xmlns:a16="http://schemas.microsoft.com/office/drawing/2014/main" id="{4774A48E-4907-6467-DBA3-7082350CDF85}"/>
              </a:ext>
            </a:extLst>
          </p:cNvPr>
          <p:cNvSpPr>
            <a:spLocks noGrp="1"/>
          </p:cNvSpPr>
          <p:nvPr>
            <p:ph type="body" sz="quarter" idx="16" hasCustomPrompt="1"/>
          </p:nvPr>
        </p:nvSpPr>
        <p:spPr>
          <a:xfrm>
            <a:off x="2082800" y="6684264"/>
            <a:ext cx="9296400" cy="173736"/>
          </a:xfrm>
        </p:spPr>
        <p:txBody>
          <a:bodyPr anchor="ctr">
            <a:noAutofit/>
          </a:bodyPr>
          <a:lstStyle>
            <a:lvl1pPr algn="r">
              <a:defRPr sz="800"/>
            </a:lvl1pPr>
            <a:lvl2pPr algn="r">
              <a:defRPr sz="800"/>
            </a:lvl2pPr>
            <a:lvl3pPr algn="r">
              <a:defRPr sz="800"/>
            </a:lvl3pPr>
            <a:lvl4pPr algn="r">
              <a:defRPr sz="800"/>
            </a:lvl4pPr>
            <a:lvl5pPr algn="r">
              <a:defRPr sz="800"/>
            </a:lvl5pPr>
          </a:lstStyle>
          <a:p>
            <a:pPr marL="0" marR="0" lvl="0" indent="0" algn="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1153679145"/>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guide id="4" pos="5376" userDrawn="1">
          <p15:clr>
            <a:srgbClr val="FBAE40"/>
          </p15:clr>
        </p15:guide>
        <p15:guide id="5" pos="51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with Third as Accent">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defRPr sz="5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57200" y="1316736"/>
            <a:ext cx="11277600" cy="28380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57201" y="4343400"/>
            <a:ext cx="7721600" cy="19050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22432755-BCF5-451F-968D-CFFD10D87BE2}"/>
              </a:ext>
            </a:extLst>
          </p:cNvPr>
          <p:cNvSpPr>
            <a:spLocks noGrp="1"/>
          </p:cNvSpPr>
          <p:nvPr>
            <p:ph sz="quarter" idx="15" hasCustomPrompt="1"/>
          </p:nvPr>
        </p:nvSpPr>
        <p:spPr>
          <a:xfrm>
            <a:off x="8534400" y="4343400"/>
            <a:ext cx="3200400" cy="19050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4" name="Appendix Link">
            <a:extLst>
              <a:ext uri="{FF2B5EF4-FFF2-40B4-BE49-F238E27FC236}">
                <a16:creationId xmlns:a16="http://schemas.microsoft.com/office/drawing/2014/main" id="{440D52BF-78D2-BC33-D8BC-6EC31F5A606D}"/>
              </a:ext>
            </a:extLst>
          </p:cNvPr>
          <p:cNvSpPr>
            <a:spLocks noGrp="1"/>
          </p:cNvSpPr>
          <p:nvPr>
            <p:ph type="body" sz="quarter" idx="16" hasCustomPrompt="1"/>
          </p:nvPr>
        </p:nvSpPr>
        <p:spPr>
          <a:xfrm>
            <a:off x="4492752" y="6336792"/>
            <a:ext cx="3206496" cy="192024"/>
          </a:xfrm>
        </p:spPr>
        <p:txBody>
          <a:bodyPr anchor="ctr">
            <a:noAutofit/>
          </a:bodyPr>
          <a:lstStyle>
            <a:lvl1pPr algn="ctr">
              <a:defRPr sz="900"/>
            </a:lvl1pPr>
            <a:lvl2pPr>
              <a:defRPr sz="900"/>
            </a:lvl2pPr>
            <a:lvl3pPr>
              <a:defRPr sz="900"/>
            </a:lvl3pPr>
            <a:lvl4pPr>
              <a:defRPr sz="900"/>
            </a:lvl4pPr>
            <a:lvl5pPr>
              <a:defRPr sz="900"/>
            </a:lvl5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Add text alternative link, if needed.</a:t>
            </a:r>
          </a:p>
        </p:txBody>
      </p:sp>
      <p:sp>
        <p:nvSpPr>
          <p:cNvPr id="10" name="Image Credit">
            <a:extLst>
              <a:ext uri="{FF2B5EF4-FFF2-40B4-BE49-F238E27FC236}">
                <a16:creationId xmlns:a16="http://schemas.microsoft.com/office/drawing/2014/main" id="{AE400176-E509-870D-D3BF-2E071B2553D4}"/>
              </a:ext>
            </a:extLst>
          </p:cNvPr>
          <p:cNvSpPr>
            <a:spLocks noGrp="1"/>
          </p:cNvSpPr>
          <p:nvPr>
            <p:ph type="body" sz="quarter" idx="17" hasCustomPrompt="1"/>
          </p:nvPr>
        </p:nvSpPr>
        <p:spPr>
          <a:xfrm>
            <a:off x="2082800" y="6684264"/>
            <a:ext cx="9296400" cy="173736"/>
          </a:xfrm>
        </p:spPr>
        <p:txBody>
          <a:bodyPr anchor="ctr">
            <a:noAutofit/>
          </a:bodyPr>
          <a:lstStyle>
            <a:lvl1pPr algn="r">
              <a:defRPr sz="800"/>
            </a:lvl1pPr>
            <a:lvl2pPr algn="r">
              <a:defRPr sz="800"/>
            </a:lvl2pPr>
            <a:lvl3pPr algn="r">
              <a:defRPr sz="800"/>
            </a:lvl3pPr>
            <a:lvl4pPr algn="r">
              <a:defRPr sz="800"/>
            </a:lvl4pPr>
            <a:lvl5pPr algn="r">
              <a:defRPr sz="800"/>
            </a:lvl5pPr>
          </a:lstStyle>
          <a:p>
            <a:pPr marL="0" marR="0" lvl="0" indent="0" algn="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033973056"/>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guide id="4" pos="5376" userDrawn="1">
          <p15:clr>
            <a:srgbClr val="FBAE40"/>
          </p15:clr>
        </p15:guide>
        <p15:guide id="5" pos="51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defRPr sz="5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57200" y="1316736"/>
            <a:ext cx="11277600" cy="612476"/>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57200" y="2102517"/>
            <a:ext cx="11277600" cy="649138"/>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57200" y="2924960"/>
            <a:ext cx="11277600" cy="6731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57200" y="3771365"/>
            <a:ext cx="11277600" cy="698500"/>
          </a:xfrm>
        </p:spPr>
        <p:txBody>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457200" y="4643170"/>
            <a:ext cx="11277600" cy="698500"/>
          </a:xfrm>
        </p:spPr>
        <p:txBody>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57200" y="5514976"/>
            <a:ext cx="11277600" cy="733425"/>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4" name="Appendix Link">
            <a:extLst>
              <a:ext uri="{FF2B5EF4-FFF2-40B4-BE49-F238E27FC236}">
                <a16:creationId xmlns:a16="http://schemas.microsoft.com/office/drawing/2014/main" id="{9EC53C63-EC17-7106-362C-B3EB75D4B5FA}"/>
              </a:ext>
            </a:extLst>
          </p:cNvPr>
          <p:cNvSpPr>
            <a:spLocks noGrp="1"/>
          </p:cNvSpPr>
          <p:nvPr>
            <p:ph type="body" sz="quarter" idx="19" hasCustomPrompt="1"/>
          </p:nvPr>
        </p:nvSpPr>
        <p:spPr>
          <a:xfrm>
            <a:off x="4492752" y="6336792"/>
            <a:ext cx="3206496" cy="192024"/>
          </a:xfrm>
        </p:spPr>
        <p:txBody>
          <a:bodyPr anchor="ctr">
            <a:noAutofit/>
          </a:bodyPr>
          <a:lstStyle>
            <a:lvl1pPr algn="ctr">
              <a:defRPr sz="900"/>
            </a:lvl1pPr>
            <a:lvl2pPr>
              <a:defRPr sz="900"/>
            </a:lvl2pPr>
            <a:lvl3pPr>
              <a:defRPr sz="900"/>
            </a:lvl3pPr>
            <a:lvl4pPr>
              <a:defRPr sz="900"/>
            </a:lvl4pPr>
            <a:lvl5pPr>
              <a:defRPr sz="900"/>
            </a:lvl5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Add text alternative link, if needed.</a:t>
            </a:r>
          </a:p>
        </p:txBody>
      </p:sp>
      <p:sp>
        <p:nvSpPr>
          <p:cNvPr id="10" name="Image Credit">
            <a:extLst>
              <a:ext uri="{FF2B5EF4-FFF2-40B4-BE49-F238E27FC236}">
                <a16:creationId xmlns:a16="http://schemas.microsoft.com/office/drawing/2014/main" id="{62AAB954-99EB-E7CF-6444-CABDCDE5BC77}"/>
              </a:ext>
            </a:extLst>
          </p:cNvPr>
          <p:cNvSpPr>
            <a:spLocks noGrp="1"/>
          </p:cNvSpPr>
          <p:nvPr>
            <p:ph type="body" sz="quarter" idx="20" hasCustomPrompt="1"/>
          </p:nvPr>
        </p:nvSpPr>
        <p:spPr>
          <a:xfrm>
            <a:off x="2082800" y="6684264"/>
            <a:ext cx="9296400" cy="173736"/>
          </a:xfrm>
        </p:spPr>
        <p:txBody>
          <a:bodyPr anchor="ctr">
            <a:noAutofit/>
          </a:bodyPr>
          <a:lstStyle>
            <a:lvl1pPr algn="r">
              <a:defRPr sz="800"/>
            </a:lvl1pPr>
            <a:lvl2pPr algn="r">
              <a:defRPr sz="800"/>
            </a:lvl2pPr>
            <a:lvl3pPr algn="r">
              <a:defRPr sz="800"/>
            </a:lvl3pPr>
            <a:lvl4pPr algn="r">
              <a:defRPr sz="800"/>
            </a:lvl4pPr>
            <a:lvl5pPr algn="r">
              <a:defRPr sz="800"/>
            </a:lvl5pPr>
          </a:lstStyle>
          <a:p>
            <a:pPr marL="0" marR="0" lvl="0" indent="0" algn="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2594660147"/>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630936" y="640080"/>
            <a:ext cx="3419856" cy="5586984"/>
          </a:xfrm>
          <a:prstGeom prst="rect">
            <a:avLst/>
          </a:prstGeom>
        </p:spPr>
        <p:txBody>
          <a:bodyPr anchor="ctr">
            <a:noAutofit/>
          </a:bodyPr>
          <a:lstStyle>
            <a:lvl1pPr algn="l">
              <a:defRPr sz="5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700015" y="640080"/>
            <a:ext cx="6801867" cy="612476"/>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00015" y="1561192"/>
            <a:ext cx="6801867" cy="649138"/>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700015" y="2518966"/>
            <a:ext cx="6801867" cy="6731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700015" y="3500702"/>
            <a:ext cx="6801867" cy="698500"/>
          </a:xfrm>
        </p:spPr>
        <p:txBody>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4700015" y="4507838"/>
            <a:ext cx="6801867" cy="698500"/>
          </a:xfrm>
        </p:spPr>
        <p:txBody>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700015" y="5514976"/>
            <a:ext cx="6801867" cy="733425"/>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4" name="Appendix Link">
            <a:extLst>
              <a:ext uri="{FF2B5EF4-FFF2-40B4-BE49-F238E27FC236}">
                <a16:creationId xmlns:a16="http://schemas.microsoft.com/office/drawing/2014/main" id="{9EC53C63-EC17-7106-362C-B3EB75D4B5FA}"/>
              </a:ext>
            </a:extLst>
          </p:cNvPr>
          <p:cNvSpPr>
            <a:spLocks noGrp="1"/>
          </p:cNvSpPr>
          <p:nvPr>
            <p:ph type="body" sz="quarter" idx="19" hasCustomPrompt="1"/>
          </p:nvPr>
        </p:nvSpPr>
        <p:spPr>
          <a:xfrm>
            <a:off x="6528816" y="6336792"/>
            <a:ext cx="3206496" cy="192024"/>
          </a:xfrm>
        </p:spPr>
        <p:txBody>
          <a:bodyPr anchor="ctr">
            <a:noAutofit/>
          </a:bodyPr>
          <a:lstStyle>
            <a:lvl1pPr algn="ctr">
              <a:defRPr sz="900"/>
            </a:lvl1pPr>
            <a:lvl2pPr>
              <a:defRPr sz="900"/>
            </a:lvl2pPr>
            <a:lvl3pPr>
              <a:defRPr sz="900"/>
            </a:lvl3pPr>
            <a:lvl4pPr>
              <a:defRPr sz="900"/>
            </a:lvl4pPr>
            <a:lvl5pPr>
              <a:defRPr sz="900"/>
            </a:lvl5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Add text alternative link, if needed.</a:t>
            </a:r>
          </a:p>
        </p:txBody>
      </p:sp>
      <p:sp>
        <p:nvSpPr>
          <p:cNvPr id="10" name="Image Credit">
            <a:extLst>
              <a:ext uri="{FF2B5EF4-FFF2-40B4-BE49-F238E27FC236}">
                <a16:creationId xmlns:a16="http://schemas.microsoft.com/office/drawing/2014/main" id="{62AAB954-99EB-E7CF-6444-CABDCDE5BC77}"/>
              </a:ext>
            </a:extLst>
          </p:cNvPr>
          <p:cNvSpPr>
            <a:spLocks noGrp="1"/>
          </p:cNvSpPr>
          <p:nvPr>
            <p:ph type="body" sz="quarter" idx="20" hasCustomPrompt="1"/>
          </p:nvPr>
        </p:nvSpPr>
        <p:spPr>
          <a:xfrm>
            <a:off x="2082800" y="6684264"/>
            <a:ext cx="9296400" cy="173736"/>
          </a:xfrm>
        </p:spPr>
        <p:txBody>
          <a:bodyPr anchor="ctr">
            <a:noAutofit/>
          </a:bodyPr>
          <a:lstStyle>
            <a:lvl1pPr algn="r">
              <a:defRPr sz="800"/>
            </a:lvl1pPr>
            <a:lvl2pPr algn="r">
              <a:defRPr sz="800"/>
            </a:lvl2pPr>
            <a:lvl3pPr algn="r">
              <a:defRPr sz="800"/>
            </a:lvl3pPr>
            <a:lvl4pPr algn="r">
              <a:defRPr sz="800"/>
            </a:lvl4pPr>
            <a:lvl5pPr algn="r">
              <a:defRPr sz="800"/>
            </a:lvl5pPr>
          </a:lstStyle>
          <a:p>
            <a:pPr marL="0" marR="0" lvl="0" indent="0" algn="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2793973766"/>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457201" y="2095501"/>
            <a:ext cx="51815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dirty="0"/>
            </a:p>
          </p:txBody>
        </p:sp>
      </p:grpSp>
      <p:sp>
        <p:nvSpPr>
          <p:cNvPr id="7" name="Title"/>
          <p:cNvSpPr>
            <a:spLocks noGrp="1"/>
          </p:cNvSpPr>
          <p:nvPr userDrawn="1">
            <p:ph type="ctrTitle" hasCustomPrompt="1"/>
          </p:nvPr>
        </p:nvSpPr>
        <p:spPr>
          <a:xfrm>
            <a:off x="829056" y="2608290"/>
            <a:ext cx="4047744"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userDrawn="1">
            <p:ph type="subTitle" idx="1" hasCustomPrompt="1"/>
          </p:nvPr>
        </p:nvSpPr>
        <p:spPr>
          <a:xfrm>
            <a:off x="829056" y="4069830"/>
            <a:ext cx="4047744"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950976" y="4919472"/>
            <a:ext cx="337718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829056" y="5096656"/>
            <a:ext cx="4057737"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6096000" y="1450230"/>
            <a:ext cx="5638800" cy="4976453"/>
          </a:xfrm>
          <a:prstGeom prst="rect">
            <a:avLst/>
          </a:prstGeom>
        </p:spPr>
        <p:txBody>
          <a:bodyPr/>
          <a:lstStyle>
            <a:lvl1pPr>
              <a:defRPr/>
            </a:lvl1pPr>
          </a:lstStyle>
          <a:p>
            <a:r>
              <a:rPr lang="en-US" dirty="0"/>
              <a:t>Optional: Include Cover Here</a:t>
            </a:r>
          </a:p>
        </p:txBody>
      </p:sp>
    </p:spTree>
    <p:extLst>
      <p:ext uri="{BB962C8B-B14F-4D97-AF65-F5344CB8AC3E}">
        <p14:creationId xmlns:p14="http://schemas.microsoft.com/office/powerpoint/2010/main" val="2489068921"/>
      </p:ext>
    </p:extLst>
  </p:cSld>
  <p:clrMapOvr>
    <a:masterClrMapping/>
  </p:clrMapOvr>
  <p:extLst>
    <p:ext uri="{DCECCB84-F9BA-43D5-87BE-67443E8EF086}">
      <p15:sldGuideLst xmlns:p15="http://schemas.microsoft.com/office/powerpoint/2012/main">
        <p15:guide id="1" orient="horz" pos="1320" userDrawn="1">
          <p15:clr>
            <a:srgbClr val="FBAE40"/>
          </p15:clr>
        </p15:guide>
        <p15:guide id="2" orient="horz" pos="3768" userDrawn="1">
          <p15:clr>
            <a:srgbClr val="FBAE40"/>
          </p15:clr>
        </p15:guide>
        <p15:guide id="3" pos="3552" userDrawn="1">
          <p15:clr>
            <a:srgbClr val="FBAE40"/>
          </p15:clr>
        </p15:guide>
        <p15:guide id="4" pos="3840" userDrawn="1">
          <p15:clr>
            <a:srgbClr val="FBAE40"/>
          </p15:clr>
        </p15:guide>
        <p15:guide id="5" pos="3296" userDrawn="1">
          <p15:clr>
            <a:srgbClr val="FBAE40"/>
          </p15:clr>
        </p15:guide>
        <p15:guide id="6" pos="416" userDrawn="1">
          <p15:clr>
            <a:srgbClr val="FBAE40"/>
          </p15:clr>
        </p15:guide>
        <p15:guide id="7" orient="horz" pos="1488" userDrawn="1">
          <p15:clr>
            <a:srgbClr val="FBAE40"/>
          </p15:clr>
        </p15:guide>
        <p15:guide id="8" orient="horz" pos="367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enty Four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defRPr sz="5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p:nvPr>
        </p:nvSpPr>
        <p:spPr>
          <a:xfrm>
            <a:off x="457200" y="1316736"/>
            <a:ext cx="3590144" cy="612476"/>
          </a:xfrm>
          <a:prstGeom prst="rect">
            <a:avLst/>
          </a:prstGeom>
        </p:spPr>
        <p:txBody>
          <a:bodyPr/>
          <a:lstStyle>
            <a:lvl1pPr>
              <a:defRPr/>
            </a:lvl1pPr>
          </a:lstStyle>
          <a:p>
            <a:pPr lvl="0"/>
            <a:endParaRPr lang="en-US" dirty="0"/>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p:nvPr>
        </p:nvSpPr>
        <p:spPr>
          <a:xfrm>
            <a:off x="457200" y="2102517"/>
            <a:ext cx="3590144" cy="649138"/>
          </a:xfrm>
        </p:spPr>
        <p:txBody>
          <a:bodyPr/>
          <a:lstStyle>
            <a:lvl1pPr>
              <a:defRPr/>
            </a:lvl1pPr>
          </a:lstStyle>
          <a:p>
            <a:pPr lvl="0"/>
            <a:endParaRPr lang="en-US" dirty="0"/>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p:nvPr>
        </p:nvSpPr>
        <p:spPr>
          <a:xfrm>
            <a:off x="457200" y="2924960"/>
            <a:ext cx="3590144" cy="673100"/>
          </a:xfrm>
        </p:spPr>
        <p:txBody>
          <a:bodyPr/>
          <a:lstStyle>
            <a:lvl1pPr>
              <a:defRPr/>
            </a:lvl1pPr>
          </a:lstStyle>
          <a:p>
            <a:pPr lvl="0"/>
            <a:endParaRPr lang="en-US" dirty="0"/>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p:nvPr>
        </p:nvSpPr>
        <p:spPr>
          <a:xfrm>
            <a:off x="457200" y="3771365"/>
            <a:ext cx="3590144" cy="698500"/>
          </a:xfrm>
        </p:spPr>
        <p:txBody>
          <a:bodyPr/>
          <a:lstStyle>
            <a:lvl1pPr>
              <a:defRPr/>
            </a:lvl1pPr>
          </a:lstStyle>
          <a:p>
            <a:pPr lvl="0"/>
            <a:endParaRPr lang="en-US" dirty="0"/>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p:nvPr>
        </p:nvSpPr>
        <p:spPr>
          <a:xfrm>
            <a:off x="457200" y="4643170"/>
            <a:ext cx="3590144" cy="698500"/>
          </a:xfrm>
        </p:spPr>
        <p:txBody>
          <a:bodyPr/>
          <a:lstStyle>
            <a:lvl1pPr>
              <a:defRPr/>
            </a:lvl1pPr>
          </a:lstStyle>
          <a:p>
            <a:pPr lvl="0"/>
            <a:endParaRPr lang="en-US" dirty="0"/>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p:nvPr>
        </p:nvSpPr>
        <p:spPr>
          <a:xfrm>
            <a:off x="457200" y="5514976"/>
            <a:ext cx="3590144" cy="733425"/>
          </a:xfrm>
        </p:spPr>
        <p:txBody>
          <a:bodyPr/>
          <a:lstStyle>
            <a:lvl1pPr>
              <a:defRPr/>
            </a:lvl1pPr>
          </a:lstStyle>
          <a:p>
            <a:pPr lvl="0"/>
            <a:endParaRPr lang="en-US" dirty="0"/>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
        <p:nvSpPr>
          <p:cNvPr id="7" name="Content Placeholder 1">
            <a:extLst>
              <a:ext uri="{FF2B5EF4-FFF2-40B4-BE49-F238E27FC236}">
                <a16:creationId xmlns:a16="http://schemas.microsoft.com/office/drawing/2014/main" id="{7EA116FD-44C1-1647-8BB3-6088DF0B4A76}"/>
              </a:ext>
            </a:extLst>
          </p:cNvPr>
          <p:cNvSpPr>
            <a:spLocks noGrp="1"/>
          </p:cNvSpPr>
          <p:nvPr>
            <p:ph sz="quarter" idx="19"/>
          </p:nvPr>
        </p:nvSpPr>
        <p:spPr>
          <a:xfrm>
            <a:off x="4300928" y="1316736"/>
            <a:ext cx="3590144" cy="612476"/>
          </a:xfrm>
          <a:prstGeom prst="rect">
            <a:avLst/>
          </a:prstGeom>
        </p:spPr>
        <p:txBody>
          <a:bodyPr/>
          <a:lstStyle>
            <a:lvl1pPr>
              <a:defRPr/>
            </a:lvl1pPr>
          </a:lstStyle>
          <a:p>
            <a:pPr lvl="0"/>
            <a:endParaRPr lang="en-US" dirty="0"/>
          </a:p>
        </p:txBody>
      </p:sp>
      <p:sp>
        <p:nvSpPr>
          <p:cNvPr id="9" name="Content Placeholder 2">
            <a:extLst>
              <a:ext uri="{FF2B5EF4-FFF2-40B4-BE49-F238E27FC236}">
                <a16:creationId xmlns:a16="http://schemas.microsoft.com/office/drawing/2014/main" id="{41C1EB65-0B49-4650-367F-609132FC0ABB}"/>
              </a:ext>
            </a:extLst>
          </p:cNvPr>
          <p:cNvSpPr>
            <a:spLocks noGrp="1"/>
          </p:cNvSpPr>
          <p:nvPr>
            <p:ph sz="quarter" idx="20"/>
          </p:nvPr>
        </p:nvSpPr>
        <p:spPr>
          <a:xfrm>
            <a:off x="4300928" y="2102517"/>
            <a:ext cx="3590144" cy="649138"/>
          </a:xfrm>
        </p:spPr>
        <p:txBody>
          <a:bodyPr/>
          <a:lstStyle>
            <a:lvl1pPr>
              <a:defRPr/>
            </a:lvl1pPr>
          </a:lstStyle>
          <a:p>
            <a:pPr lvl="0"/>
            <a:endParaRPr lang="en-US" dirty="0"/>
          </a:p>
        </p:txBody>
      </p:sp>
      <p:sp>
        <p:nvSpPr>
          <p:cNvPr id="12" name="Content Placeholder 3">
            <a:extLst>
              <a:ext uri="{FF2B5EF4-FFF2-40B4-BE49-F238E27FC236}">
                <a16:creationId xmlns:a16="http://schemas.microsoft.com/office/drawing/2014/main" id="{B264C6E6-F358-520C-040F-B86187888F34}"/>
              </a:ext>
            </a:extLst>
          </p:cNvPr>
          <p:cNvSpPr>
            <a:spLocks noGrp="1"/>
          </p:cNvSpPr>
          <p:nvPr>
            <p:ph sz="quarter" idx="21"/>
          </p:nvPr>
        </p:nvSpPr>
        <p:spPr>
          <a:xfrm>
            <a:off x="4300928" y="2924960"/>
            <a:ext cx="3590144" cy="673100"/>
          </a:xfrm>
        </p:spPr>
        <p:txBody>
          <a:bodyPr/>
          <a:lstStyle>
            <a:lvl1pPr>
              <a:defRPr/>
            </a:lvl1pPr>
          </a:lstStyle>
          <a:p>
            <a:pPr lvl="0"/>
            <a:endParaRPr lang="en-US" dirty="0"/>
          </a:p>
        </p:txBody>
      </p:sp>
      <p:sp>
        <p:nvSpPr>
          <p:cNvPr id="14" name="Content Placeholder 4">
            <a:extLst>
              <a:ext uri="{FF2B5EF4-FFF2-40B4-BE49-F238E27FC236}">
                <a16:creationId xmlns:a16="http://schemas.microsoft.com/office/drawing/2014/main" id="{6E9A6B2D-899F-CF27-D980-0564983D2A38}"/>
              </a:ext>
            </a:extLst>
          </p:cNvPr>
          <p:cNvSpPr>
            <a:spLocks noGrp="1"/>
          </p:cNvSpPr>
          <p:nvPr>
            <p:ph sz="quarter" idx="22"/>
          </p:nvPr>
        </p:nvSpPr>
        <p:spPr>
          <a:xfrm>
            <a:off x="4300928" y="3771365"/>
            <a:ext cx="3590144" cy="698500"/>
          </a:xfrm>
        </p:spPr>
        <p:txBody>
          <a:bodyPr/>
          <a:lstStyle>
            <a:lvl1pPr>
              <a:defRPr/>
            </a:lvl1pPr>
          </a:lstStyle>
          <a:p>
            <a:pPr lvl="0"/>
            <a:endParaRPr lang="en-US" dirty="0"/>
          </a:p>
        </p:txBody>
      </p:sp>
      <p:sp>
        <p:nvSpPr>
          <p:cNvPr id="16" name="Content Placeholder 5">
            <a:extLst>
              <a:ext uri="{FF2B5EF4-FFF2-40B4-BE49-F238E27FC236}">
                <a16:creationId xmlns:a16="http://schemas.microsoft.com/office/drawing/2014/main" id="{A340970E-3FF6-1B4C-DE05-DEAFA0C51790}"/>
              </a:ext>
            </a:extLst>
          </p:cNvPr>
          <p:cNvSpPr>
            <a:spLocks noGrp="1"/>
          </p:cNvSpPr>
          <p:nvPr>
            <p:ph sz="quarter" idx="23"/>
          </p:nvPr>
        </p:nvSpPr>
        <p:spPr>
          <a:xfrm>
            <a:off x="4300928" y="4643170"/>
            <a:ext cx="3590144" cy="698500"/>
          </a:xfrm>
        </p:spPr>
        <p:txBody>
          <a:bodyPr/>
          <a:lstStyle>
            <a:lvl1pPr>
              <a:defRPr/>
            </a:lvl1pPr>
          </a:lstStyle>
          <a:p>
            <a:pPr lvl="0"/>
            <a:endParaRPr lang="en-US" dirty="0"/>
          </a:p>
        </p:txBody>
      </p:sp>
      <p:sp>
        <p:nvSpPr>
          <p:cNvPr id="17" name="Content Placeholder 6">
            <a:extLst>
              <a:ext uri="{FF2B5EF4-FFF2-40B4-BE49-F238E27FC236}">
                <a16:creationId xmlns:a16="http://schemas.microsoft.com/office/drawing/2014/main" id="{B425929F-DE1D-E132-99D2-F5CF0F15EA97}"/>
              </a:ext>
            </a:extLst>
          </p:cNvPr>
          <p:cNvSpPr>
            <a:spLocks noGrp="1"/>
          </p:cNvSpPr>
          <p:nvPr>
            <p:ph sz="quarter" idx="24"/>
          </p:nvPr>
        </p:nvSpPr>
        <p:spPr>
          <a:xfrm>
            <a:off x="4300928" y="5514976"/>
            <a:ext cx="3590144" cy="733425"/>
          </a:xfrm>
        </p:spPr>
        <p:txBody>
          <a:bodyPr/>
          <a:lstStyle>
            <a:lvl1pPr>
              <a:defRPr/>
            </a:lvl1pPr>
          </a:lstStyle>
          <a:p>
            <a:pPr lvl="0"/>
            <a:endParaRPr lang="en-US" dirty="0"/>
          </a:p>
        </p:txBody>
      </p:sp>
      <p:sp>
        <p:nvSpPr>
          <p:cNvPr id="18" name="Content Placeholder 1">
            <a:extLst>
              <a:ext uri="{FF2B5EF4-FFF2-40B4-BE49-F238E27FC236}">
                <a16:creationId xmlns:a16="http://schemas.microsoft.com/office/drawing/2014/main" id="{41B79A96-66A6-35C4-5EBE-F05FAA30D894}"/>
              </a:ext>
            </a:extLst>
          </p:cNvPr>
          <p:cNvSpPr>
            <a:spLocks noGrp="1"/>
          </p:cNvSpPr>
          <p:nvPr>
            <p:ph sz="quarter" idx="25"/>
          </p:nvPr>
        </p:nvSpPr>
        <p:spPr>
          <a:xfrm>
            <a:off x="8144656" y="1316736"/>
            <a:ext cx="3590144" cy="612476"/>
          </a:xfrm>
          <a:prstGeom prst="rect">
            <a:avLst/>
          </a:prstGeom>
        </p:spPr>
        <p:txBody>
          <a:bodyPr/>
          <a:lstStyle>
            <a:lvl1pPr>
              <a:defRPr/>
            </a:lvl1pPr>
          </a:lstStyle>
          <a:p>
            <a:pPr lvl="0"/>
            <a:endParaRPr lang="en-US" dirty="0"/>
          </a:p>
        </p:txBody>
      </p:sp>
      <p:sp>
        <p:nvSpPr>
          <p:cNvPr id="19" name="Content Placeholder 2">
            <a:extLst>
              <a:ext uri="{FF2B5EF4-FFF2-40B4-BE49-F238E27FC236}">
                <a16:creationId xmlns:a16="http://schemas.microsoft.com/office/drawing/2014/main" id="{3061E49F-C76D-65E1-3AAB-8E4E7755BA03}"/>
              </a:ext>
            </a:extLst>
          </p:cNvPr>
          <p:cNvSpPr>
            <a:spLocks noGrp="1"/>
          </p:cNvSpPr>
          <p:nvPr>
            <p:ph sz="quarter" idx="26"/>
          </p:nvPr>
        </p:nvSpPr>
        <p:spPr>
          <a:xfrm>
            <a:off x="8144656" y="2102517"/>
            <a:ext cx="3590144" cy="649138"/>
          </a:xfrm>
        </p:spPr>
        <p:txBody>
          <a:bodyPr/>
          <a:lstStyle>
            <a:lvl1pPr>
              <a:defRPr/>
            </a:lvl1pPr>
          </a:lstStyle>
          <a:p>
            <a:pPr lvl="0"/>
            <a:endParaRPr lang="en-US" dirty="0"/>
          </a:p>
        </p:txBody>
      </p:sp>
      <p:sp>
        <p:nvSpPr>
          <p:cNvPr id="20" name="Content Placeholder 3">
            <a:extLst>
              <a:ext uri="{FF2B5EF4-FFF2-40B4-BE49-F238E27FC236}">
                <a16:creationId xmlns:a16="http://schemas.microsoft.com/office/drawing/2014/main" id="{41968E46-48A0-08FB-6C4C-1BF089651C48}"/>
              </a:ext>
            </a:extLst>
          </p:cNvPr>
          <p:cNvSpPr>
            <a:spLocks noGrp="1"/>
          </p:cNvSpPr>
          <p:nvPr>
            <p:ph sz="quarter" idx="27"/>
          </p:nvPr>
        </p:nvSpPr>
        <p:spPr>
          <a:xfrm>
            <a:off x="8144656" y="2924960"/>
            <a:ext cx="3590144" cy="673100"/>
          </a:xfrm>
        </p:spPr>
        <p:txBody>
          <a:bodyPr/>
          <a:lstStyle>
            <a:lvl1pPr>
              <a:defRPr/>
            </a:lvl1pPr>
          </a:lstStyle>
          <a:p>
            <a:pPr lvl="0"/>
            <a:endParaRPr lang="en-US" dirty="0"/>
          </a:p>
        </p:txBody>
      </p:sp>
      <p:sp>
        <p:nvSpPr>
          <p:cNvPr id="21" name="Content Placeholder 4">
            <a:extLst>
              <a:ext uri="{FF2B5EF4-FFF2-40B4-BE49-F238E27FC236}">
                <a16:creationId xmlns:a16="http://schemas.microsoft.com/office/drawing/2014/main" id="{A3133299-7152-6934-BD9E-69228A32EBCE}"/>
              </a:ext>
            </a:extLst>
          </p:cNvPr>
          <p:cNvSpPr>
            <a:spLocks noGrp="1"/>
          </p:cNvSpPr>
          <p:nvPr>
            <p:ph sz="quarter" idx="28"/>
          </p:nvPr>
        </p:nvSpPr>
        <p:spPr>
          <a:xfrm>
            <a:off x="8144656" y="3771365"/>
            <a:ext cx="3590144" cy="698500"/>
          </a:xfrm>
        </p:spPr>
        <p:txBody>
          <a:bodyPr/>
          <a:lstStyle>
            <a:lvl1pPr>
              <a:defRPr/>
            </a:lvl1pPr>
          </a:lstStyle>
          <a:p>
            <a:pPr lvl="0"/>
            <a:endParaRPr lang="en-US" dirty="0"/>
          </a:p>
        </p:txBody>
      </p:sp>
      <p:sp>
        <p:nvSpPr>
          <p:cNvPr id="22" name="Content Placeholder 5">
            <a:extLst>
              <a:ext uri="{FF2B5EF4-FFF2-40B4-BE49-F238E27FC236}">
                <a16:creationId xmlns:a16="http://schemas.microsoft.com/office/drawing/2014/main" id="{A92ABB5C-6173-FBD6-BE66-C8EA245F1F9A}"/>
              </a:ext>
            </a:extLst>
          </p:cNvPr>
          <p:cNvSpPr>
            <a:spLocks noGrp="1"/>
          </p:cNvSpPr>
          <p:nvPr>
            <p:ph sz="quarter" idx="29"/>
          </p:nvPr>
        </p:nvSpPr>
        <p:spPr>
          <a:xfrm>
            <a:off x="8144656" y="4643170"/>
            <a:ext cx="3590144" cy="698500"/>
          </a:xfrm>
        </p:spPr>
        <p:txBody>
          <a:bodyPr/>
          <a:lstStyle>
            <a:lvl1pPr>
              <a:defRPr/>
            </a:lvl1pPr>
          </a:lstStyle>
          <a:p>
            <a:pPr lvl="0"/>
            <a:endParaRPr lang="en-US" dirty="0"/>
          </a:p>
        </p:txBody>
      </p:sp>
      <p:sp>
        <p:nvSpPr>
          <p:cNvPr id="23" name="Content Placeholder 6">
            <a:extLst>
              <a:ext uri="{FF2B5EF4-FFF2-40B4-BE49-F238E27FC236}">
                <a16:creationId xmlns:a16="http://schemas.microsoft.com/office/drawing/2014/main" id="{BDA83AEB-7245-F0A0-6DAA-B8D24600C527}"/>
              </a:ext>
            </a:extLst>
          </p:cNvPr>
          <p:cNvSpPr>
            <a:spLocks noGrp="1"/>
          </p:cNvSpPr>
          <p:nvPr>
            <p:ph sz="quarter" idx="30"/>
          </p:nvPr>
        </p:nvSpPr>
        <p:spPr>
          <a:xfrm>
            <a:off x="8144656" y="5514976"/>
            <a:ext cx="3590144" cy="733425"/>
          </a:xfrm>
        </p:spPr>
        <p:txBody>
          <a:bodyPr/>
          <a:lstStyle>
            <a:lvl1pPr>
              <a:defRPr/>
            </a:lvl1pPr>
          </a:lstStyle>
          <a:p>
            <a:pPr lvl="0"/>
            <a:endParaRPr lang="en-US" dirty="0"/>
          </a:p>
        </p:txBody>
      </p:sp>
      <p:sp>
        <p:nvSpPr>
          <p:cNvPr id="24" name="Appendix Link">
            <a:extLst>
              <a:ext uri="{FF2B5EF4-FFF2-40B4-BE49-F238E27FC236}">
                <a16:creationId xmlns:a16="http://schemas.microsoft.com/office/drawing/2014/main" id="{CD87FCA9-7968-67DE-C79C-B3BC1810DD6C}"/>
              </a:ext>
            </a:extLst>
          </p:cNvPr>
          <p:cNvSpPr>
            <a:spLocks noGrp="1"/>
          </p:cNvSpPr>
          <p:nvPr>
            <p:ph type="body" sz="quarter" idx="31" hasCustomPrompt="1"/>
          </p:nvPr>
        </p:nvSpPr>
        <p:spPr>
          <a:xfrm>
            <a:off x="4492752" y="6336792"/>
            <a:ext cx="3206496" cy="192024"/>
          </a:xfrm>
        </p:spPr>
        <p:txBody>
          <a:bodyPr anchor="ctr">
            <a:noAutofit/>
          </a:bodyPr>
          <a:lstStyle>
            <a:lvl1pPr algn="ctr">
              <a:defRPr sz="900"/>
            </a:lvl1pPr>
            <a:lvl2pPr>
              <a:defRPr sz="900"/>
            </a:lvl2pPr>
            <a:lvl3pPr>
              <a:defRPr sz="900"/>
            </a:lvl3pPr>
            <a:lvl4pPr>
              <a:defRPr sz="900"/>
            </a:lvl4pPr>
            <a:lvl5pPr>
              <a:defRPr sz="900"/>
            </a:lvl5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Add text alternative link, if needed.</a:t>
            </a:r>
          </a:p>
        </p:txBody>
      </p:sp>
      <p:sp>
        <p:nvSpPr>
          <p:cNvPr id="25" name="Image Credit">
            <a:extLst>
              <a:ext uri="{FF2B5EF4-FFF2-40B4-BE49-F238E27FC236}">
                <a16:creationId xmlns:a16="http://schemas.microsoft.com/office/drawing/2014/main" id="{3CAFB2D8-F3A8-DD14-39DA-C748C72A49D0}"/>
              </a:ext>
            </a:extLst>
          </p:cNvPr>
          <p:cNvSpPr>
            <a:spLocks noGrp="1"/>
          </p:cNvSpPr>
          <p:nvPr>
            <p:ph type="body" sz="quarter" idx="32" hasCustomPrompt="1"/>
          </p:nvPr>
        </p:nvSpPr>
        <p:spPr>
          <a:xfrm>
            <a:off x="2082800" y="6684264"/>
            <a:ext cx="9296400" cy="173736"/>
          </a:xfrm>
        </p:spPr>
        <p:txBody>
          <a:bodyPr anchor="ctr">
            <a:noAutofit/>
          </a:bodyPr>
          <a:lstStyle>
            <a:lvl1pPr algn="r">
              <a:defRPr sz="800"/>
            </a:lvl1pPr>
            <a:lvl2pPr algn="r">
              <a:defRPr sz="800"/>
            </a:lvl2pPr>
            <a:lvl3pPr algn="r">
              <a:defRPr sz="800"/>
            </a:lvl3pPr>
            <a:lvl4pPr algn="r">
              <a:defRPr sz="800"/>
            </a:lvl4pPr>
            <a:lvl5pPr algn="r">
              <a:defRPr sz="800"/>
            </a:lvl5pPr>
          </a:lstStyle>
          <a:p>
            <a:pPr marL="0" marR="0" lvl="0" indent="0" algn="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Insert Image Credit Here</a:t>
            </a:r>
          </a:p>
        </p:txBody>
      </p:sp>
    </p:spTree>
    <p:extLst>
      <p:ext uri="{BB962C8B-B14F-4D97-AF65-F5344CB8AC3E}">
        <p14:creationId xmlns:p14="http://schemas.microsoft.com/office/powerpoint/2010/main" val="463122486"/>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457199" y="2366309"/>
            <a:ext cx="1026255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0B6E1DCB-9B8A-423D-B48B-2CCDE624B45C}"/>
              </a:ext>
            </a:extLst>
          </p:cNvPr>
          <p:cNvSpPr>
            <a:spLocks noGrp="1"/>
          </p:cNvSpPr>
          <p:nvPr>
            <p:ph type="sldNum" sz="quarter" idx="10"/>
          </p:nvPr>
        </p:nvSpPr>
        <p:spPr>
          <a:xfrm>
            <a:off x="11516269" y="6682315"/>
            <a:ext cx="457200" cy="143831"/>
          </a:xfrm>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692571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452601" y="117244"/>
            <a:ext cx="8087801" cy="730970"/>
          </a:xfrm>
          <a:prstGeom prst="rect">
            <a:avLst/>
          </a:prstGeom>
        </p:spPr>
        <p:txBody>
          <a:bodyPr/>
          <a:lstStyle/>
          <a:p>
            <a:r>
              <a:rPr lang="en-US" dirty="0"/>
              <a:t>Click to edit Master title style</a:t>
            </a:r>
          </a:p>
        </p:txBody>
      </p:sp>
      <p:sp>
        <p:nvSpPr>
          <p:cNvPr id="3" name="Slide Number Placeholder">
            <a:extLst>
              <a:ext uri="{FF2B5EF4-FFF2-40B4-BE49-F238E27FC236}">
                <a16:creationId xmlns:a16="http://schemas.microsoft.com/office/drawing/2014/main" id="{FA117DCA-6A6D-48B9-9002-DA1E4814BF99}"/>
              </a:ext>
            </a:extLst>
          </p:cNvPr>
          <p:cNvSpPr>
            <a:spLocks noGrp="1"/>
          </p:cNvSpPr>
          <p:nvPr>
            <p:ph type="sldNum" sz="quarter" idx="10"/>
          </p:nvPr>
        </p:nvSpPr>
        <p:spPr/>
        <p:txBody>
          <a:bodyPr/>
          <a:lstStyle/>
          <a:p>
            <a:fld id="{68151E55-6873-49E2-B8D5-2F265E6F1973}" type="slidenum">
              <a:rPr lang="en-US" smtClean="0"/>
              <a:pPr/>
              <a:t>‹#›</a:t>
            </a:fld>
            <a:endParaRPr lang="en-US" dirty="0"/>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457200" y="1973249"/>
            <a:ext cx="8636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Tree>
    <p:extLst>
      <p:ext uri="{BB962C8B-B14F-4D97-AF65-F5344CB8AC3E}">
        <p14:creationId xmlns:p14="http://schemas.microsoft.com/office/powerpoint/2010/main" val="44541601"/>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457199" y="2366309"/>
            <a:ext cx="10262559" cy="526936"/>
          </a:xfrm>
          <a:prstGeom prst="rect">
            <a:avLst/>
          </a:prstGeom>
        </p:spPr>
        <p:txBody>
          <a:bodyPr anchor="ctr">
            <a:normAutofit/>
          </a:bodyPr>
          <a:lstStyle>
            <a:lvl1pPr>
              <a:defRPr sz="2800"/>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0B6E1DCB-9B8A-423D-B48B-2CCDE624B45C}"/>
              </a:ext>
            </a:extLst>
          </p:cNvPr>
          <p:cNvSpPr>
            <a:spLocks noGrp="1"/>
          </p:cNvSpPr>
          <p:nvPr>
            <p:ph type="sldNum" sz="quarter" idx="10"/>
          </p:nvPr>
        </p:nvSpPr>
        <p:spPr>
          <a:xfrm>
            <a:off x="11516269" y="6682315"/>
            <a:ext cx="457200" cy="143831"/>
          </a:xfrm>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981799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452601" y="117244"/>
            <a:ext cx="8087801" cy="730970"/>
          </a:xfrm>
          <a:prstGeom prst="rect">
            <a:avLst/>
          </a:prstGeom>
        </p:spPr>
        <p:txBody>
          <a:bodyPr/>
          <a:lstStyle/>
          <a:p>
            <a:r>
              <a:rPr lang="en-US" dirty="0"/>
              <a:t>Click to edit Master title style</a:t>
            </a:r>
          </a:p>
        </p:txBody>
      </p:sp>
      <p:sp>
        <p:nvSpPr>
          <p:cNvPr id="3" name="Slide Number Placeholder">
            <a:extLst>
              <a:ext uri="{FF2B5EF4-FFF2-40B4-BE49-F238E27FC236}">
                <a16:creationId xmlns:a16="http://schemas.microsoft.com/office/drawing/2014/main" id="{FA117DCA-6A6D-48B9-9002-DA1E4814BF99}"/>
              </a:ext>
            </a:extLst>
          </p:cNvPr>
          <p:cNvSpPr>
            <a:spLocks noGrp="1"/>
          </p:cNvSpPr>
          <p:nvPr>
            <p:ph type="sldNum" sz="quarter" idx="10"/>
          </p:nvPr>
        </p:nvSpPr>
        <p:spPr/>
        <p:txBody>
          <a:bodyPr/>
          <a:lstStyle/>
          <a:p>
            <a:fld id="{68151E55-6873-49E2-B8D5-2F265E6F1973}" type="slidenum">
              <a:rPr lang="en-US" smtClean="0"/>
              <a:pPr/>
              <a:t>‹#›</a:t>
            </a:fld>
            <a:endParaRPr lang="en-US" dirty="0"/>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457200" y="1973249"/>
            <a:ext cx="8636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Tree>
    <p:extLst>
      <p:ext uri="{BB962C8B-B14F-4D97-AF65-F5344CB8AC3E}">
        <p14:creationId xmlns:p14="http://schemas.microsoft.com/office/powerpoint/2010/main" val="1540627426"/>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7" name="Return to main slide Link 1">
            <a:extLst>
              <a:ext uri="{FF2B5EF4-FFF2-40B4-BE49-F238E27FC236}">
                <a16:creationId xmlns:a16="http://schemas.microsoft.com/office/drawing/2014/main" id="{F1878B9B-D0DE-36F3-AAD2-7E004AC5786D}"/>
              </a:ext>
            </a:extLst>
          </p:cNvPr>
          <p:cNvSpPr>
            <a:spLocks noGrp="1"/>
          </p:cNvSpPr>
          <p:nvPr>
            <p:ph type="body" sz="quarter" idx="16" hasCustomPrompt="1"/>
          </p:nvPr>
        </p:nvSpPr>
        <p:spPr>
          <a:xfrm>
            <a:off x="4108704" y="1068389"/>
            <a:ext cx="3974592" cy="225425"/>
          </a:xfrm>
        </p:spPr>
        <p:txBody>
          <a:bodyPr anchor="ctr">
            <a:noAutofit/>
          </a:bodyPr>
          <a:lstStyle>
            <a:lvl1pPr algn="ctr">
              <a:defRPr sz="1200"/>
            </a:lvl1pPr>
            <a:lvl2pPr algn="ctr">
              <a:defRPr sz="1200"/>
            </a:lvl2pPr>
            <a:lvl3pPr algn="ctr">
              <a:defRPr sz="1200"/>
            </a:lvl3pPr>
            <a:lvl4pPr algn="ctr">
              <a:defRPr sz="1200"/>
            </a:lvl4pPr>
            <a:lvl5pPr algn="ctr">
              <a:defRPr sz="1200"/>
            </a:lvl5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Return to parent-slide containing images.</a:t>
            </a:r>
          </a:p>
        </p:txBody>
      </p:sp>
      <p:sp>
        <p:nvSpPr>
          <p:cNvPr id="9" name="Content Placeholder 1">
            <a:extLst>
              <a:ext uri="{FF2B5EF4-FFF2-40B4-BE49-F238E27FC236}">
                <a16:creationId xmlns:a16="http://schemas.microsoft.com/office/drawing/2014/main" id="{C3E1FFE8-E713-4C14-DF19-B8382A28FE4A}"/>
              </a:ext>
            </a:extLst>
          </p:cNvPr>
          <p:cNvSpPr>
            <a:spLocks noGrp="1"/>
          </p:cNvSpPr>
          <p:nvPr>
            <p:ph sz="quarter" idx="17" hasCustomPrompt="1"/>
          </p:nvPr>
        </p:nvSpPr>
        <p:spPr>
          <a:xfrm>
            <a:off x="463296" y="1371600"/>
            <a:ext cx="11277600" cy="4873752"/>
          </a:xfrm>
        </p:spPr>
        <p:txBody>
          <a:bodyPr/>
          <a:lstStyle/>
          <a:p>
            <a:pPr lvl="0"/>
            <a:r>
              <a:rPr lang="en-US" dirty="0"/>
              <a:t>Slide Content</a:t>
            </a:r>
          </a:p>
          <a:p>
            <a:pPr lvl="1"/>
            <a:r>
              <a:rPr lang="en-US" dirty="0"/>
              <a:t>Second level</a:t>
            </a:r>
          </a:p>
          <a:p>
            <a:pPr lvl="2"/>
            <a:r>
              <a:rPr lang="en-US" dirty="0"/>
              <a:t>Third level</a:t>
            </a:r>
          </a:p>
        </p:txBody>
      </p:sp>
      <p:sp>
        <p:nvSpPr>
          <p:cNvPr id="12" name="Return to main slide Link 2">
            <a:extLst>
              <a:ext uri="{FF2B5EF4-FFF2-40B4-BE49-F238E27FC236}">
                <a16:creationId xmlns:a16="http://schemas.microsoft.com/office/drawing/2014/main" id="{4870CBC5-AA1E-592D-ED53-AE05BF344CDA}"/>
              </a:ext>
            </a:extLst>
          </p:cNvPr>
          <p:cNvSpPr>
            <a:spLocks noGrp="1"/>
          </p:cNvSpPr>
          <p:nvPr>
            <p:ph type="body" sz="quarter" idx="18" hasCustomPrompt="1"/>
          </p:nvPr>
        </p:nvSpPr>
        <p:spPr>
          <a:xfrm>
            <a:off x="4120896" y="6355080"/>
            <a:ext cx="3950208" cy="228600"/>
          </a:xfrm>
        </p:spPr>
        <p:txBody>
          <a:bodyPr anchor="ctr">
            <a:noAutofit/>
          </a:bodyPr>
          <a:lstStyle>
            <a:lvl1pPr algn="ctr">
              <a:defRPr sz="1200"/>
            </a:lvl1pPr>
            <a:lvl2pPr algn="ctr">
              <a:defRPr sz="1200"/>
            </a:lvl2pPr>
            <a:lvl3pPr algn="ctr">
              <a:defRPr sz="1200"/>
            </a:lvl3pPr>
            <a:lvl4pPr algn="ctr">
              <a:defRPr sz="1200"/>
            </a:lvl4pPr>
            <a:lvl5pPr algn="ctr">
              <a:defRPr sz="1200"/>
            </a:lvl5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84270286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360" userDrawn="1">
          <p15:clr>
            <a:srgbClr val="FBAE40"/>
          </p15:clr>
        </p15:guide>
        <p15:guide id="3" pos="352" userDrawn="1">
          <p15:clr>
            <a:srgbClr val="FBAE40"/>
          </p15:clr>
        </p15:guide>
        <p15:guide id="4" orient="horz" pos="216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4" name="Return to main slide Link 1">
            <a:extLst>
              <a:ext uri="{FF2B5EF4-FFF2-40B4-BE49-F238E27FC236}">
                <a16:creationId xmlns:a16="http://schemas.microsoft.com/office/drawing/2014/main" id="{F26EDF14-B2E9-BF97-26C7-B5361587CB5A}"/>
              </a:ext>
            </a:extLst>
          </p:cNvPr>
          <p:cNvSpPr>
            <a:spLocks noGrp="1"/>
          </p:cNvSpPr>
          <p:nvPr>
            <p:ph type="body" sz="quarter" idx="17" hasCustomPrompt="1"/>
          </p:nvPr>
        </p:nvSpPr>
        <p:spPr>
          <a:xfrm>
            <a:off x="4108704" y="1068389"/>
            <a:ext cx="3974592" cy="225425"/>
          </a:xfrm>
        </p:spPr>
        <p:txBody>
          <a:bodyPr anchor="ctr">
            <a:noAutofit/>
          </a:bodyPr>
          <a:lstStyle>
            <a:lvl1pPr algn="ctr">
              <a:defRPr sz="1200"/>
            </a:lvl1pPr>
            <a:lvl2pPr algn="ctr">
              <a:defRPr sz="1200"/>
            </a:lvl2pPr>
            <a:lvl3pPr algn="ctr">
              <a:defRPr sz="1200"/>
            </a:lvl3pPr>
            <a:lvl4pPr algn="ctr">
              <a:defRPr sz="1200"/>
            </a:lvl4pPr>
            <a:lvl5pPr algn="ctr">
              <a:defRPr sz="1200"/>
            </a:lvl5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Return to parent-slide containing images.</a:t>
            </a:r>
          </a:p>
        </p:txBody>
      </p:sp>
      <p:sp>
        <p:nvSpPr>
          <p:cNvPr id="12" name="Image Identifier 1">
            <a:extLst>
              <a:ext uri="{FF2B5EF4-FFF2-40B4-BE49-F238E27FC236}">
                <a16:creationId xmlns:a16="http://schemas.microsoft.com/office/drawing/2014/main" id="{66FC4F3D-1006-001F-E3E1-34E8D98BCCA6}"/>
              </a:ext>
            </a:extLst>
          </p:cNvPr>
          <p:cNvSpPr>
            <a:spLocks noGrp="1"/>
          </p:cNvSpPr>
          <p:nvPr>
            <p:ph type="body" sz="quarter" idx="18" hasCustomPrompt="1"/>
          </p:nvPr>
        </p:nvSpPr>
        <p:spPr>
          <a:xfrm>
            <a:off x="487680" y="1410562"/>
            <a:ext cx="5437632" cy="393700"/>
          </a:xfrm>
        </p:spPr>
        <p:txBody>
          <a:bodyPr/>
          <a:lstStyle/>
          <a:p>
            <a:pPr lvl="0"/>
            <a:r>
              <a:rPr lang="en-US" dirty="0"/>
              <a:t>Image Identifier 1</a:t>
            </a:r>
          </a:p>
        </p:txBody>
      </p:sp>
      <p:sp>
        <p:nvSpPr>
          <p:cNvPr id="14" name="Content Placeholder 1">
            <a:extLst>
              <a:ext uri="{FF2B5EF4-FFF2-40B4-BE49-F238E27FC236}">
                <a16:creationId xmlns:a16="http://schemas.microsoft.com/office/drawing/2014/main" id="{AD34AB29-6F3A-C82E-2112-A29AFE3E8783}"/>
              </a:ext>
            </a:extLst>
          </p:cNvPr>
          <p:cNvSpPr>
            <a:spLocks noGrp="1"/>
          </p:cNvSpPr>
          <p:nvPr>
            <p:ph sz="quarter" idx="19" hasCustomPrompt="1"/>
          </p:nvPr>
        </p:nvSpPr>
        <p:spPr>
          <a:xfrm>
            <a:off x="457200" y="1929385"/>
            <a:ext cx="5435600" cy="4314825"/>
          </a:xfrm>
        </p:spPr>
        <p:txBody>
          <a:bodyPr/>
          <a:lstStyle/>
          <a:p>
            <a:pPr lvl="0"/>
            <a:r>
              <a:rPr lang="en-US" dirty="0"/>
              <a:t>Slide Content</a:t>
            </a:r>
          </a:p>
          <a:p>
            <a:pPr lvl="1"/>
            <a:r>
              <a:rPr lang="en-US" dirty="0"/>
              <a:t>Second level</a:t>
            </a:r>
          </a:p>
          <a:p>
            <a:pPr lvl="2"/>
            <a:r>
              <a:rPr lang="en-US" dirty="0"/>
              <a:t>Third level</a:t>
            </a:r>
          </a:p>
        </p:txBody>
      </p:sp>
      <p:sp>
        <p:nvSpPr>
          <p:cNvPr id="16" name="Image Identifier 2">
            <a:extLst>
              <a:ext uri="{FF2B5EF4-FFF2-40B4-BE49-F238E27FC236}">
                <a16:creationId xmlns:a16="http://schemas.microsoft.com/office/drawing/2014/main" id="{91F14EE4-57B2-80F8-F97F-8F90727CD808}"/>
              </a:ext>
            </a:extLst>
          </p:cNvPr>
          <p:cNvSpPr>
            <a:spLocks noGrp="1"/>
          </p:cNvSpPr>
          <p:nvPr>
            <p:ph type="body" sz="quarter" idx="20" hasCustomPrompt="1"/>
          </p:nvPr>
        </p:nvSpPr>
        <p:spPr>
          <a:xfrm>
            <a:off x="6286500" y="1404938"/>
            <a:ext cx="5437632" cy="393192"/>
          </a:xfrm>
        </p:spPr>
        <p:txBody>
          <a:bodyPr/>
          <a:lstStyle/>
          <a:p>
            <a:pPr lvl="0"/>
            <a:r>
              <a:rPr lang="en-US" dirty="0"/>
              <a:t>Image Identifier 2</a:t>
            </a:r>
          </a:p>
        </p:txBody>
      </p:sp>
      <p:sp>
        <p:nvSpPr>
          <p:cNvPr id="18" name="Content Placeholder 2">
            <a:extLst>
              <a:ext uri="{FF2B5EF4-FFF2-40B4-BE49-F238E27FC236}">
                <a16:creationId xmlns:a16="http://schemas.microsoft.com/office/drawing/2014/main" id="{A10A15B6-CA9D-727F-1B00-62A32964057D}"/>
              </a:ext>
            </a:extLst>
          </p:cNvPr>
          <p:cNvSpPr>
            <a:spLocks noGrp="1"/>
          </p:cNvSpPr>
          <p:nvPr>
            <p:ph sz="quarter" idx="21" hasCustomPrompt="1"/>
          </p:nvPr>
        </p:nvSpPr>
        <p:spPr>
          <a:xfrm>
            <a:off x="6303264" y="1929385"/>
            <a:ext cx="5437632" cy="4314825"/>
          </a:xfrm>
        </p:spPr>
        <p:txBody>
          <a:bodyPr/>
          <a:lstStyle/>
          <a:p>
            <a:pPr lvl="0"/>
            <a:r>
              <a:rPr lang="en-US" dirty="0"/>
              <a:t>Slide Content 2</a:t>
            </a:r>
          </a:p>
          <a:p>
            <a:pPr lvl="1"/>
            <a:r>
              <a:rPr lang="en-US" dirty="0"/>
              <a:t>Second level</a:t>
            </a:r>
          </a:p>
          <a:p>
            <a:pPr lvl="2"/>
            <a:r>
              <a:rPr lang="en-US" dirty="0"/>
              <a:t>Third level</a:t>
            </a:r>
          </a:p>
        </p:txBody>
      </p:sp>
      <p:sp>
        <p:nvSpPr>
          <p:cNvPr id="19" name="Return to main slide Link 2">
            <a:extLst>
              <a:ext uri="{FF2B5EF4-FFF2-40B4-BE49-F238E27FC236}">
                <a16:creationId xmlns:a16="http://schemas.microsoft.com/office/drawing/2014/main" id="{3984A342-B272-A827-160E-66826A20DB1A}"/>
              </a:ext>
            </a:extLst>
          </p:cNvPr>
          <p:cNvSpPr>
            <a:spLocks noGrp="1"/>
          </p:cNvSpPr>
          <p:nvPr>
            <p:ph type="body" sz="quarter" idx="22" hasCustomPrompt="1"/>
          </p:nvPr>
        </p:nvSpPr>
        <p:spPr>
          <a:xfrm>
            <a:off x="4120896" y="6355080"/>
            <a:ext cx="3950208" cy="228600"/>
          </a:xfrm>
        </p:spPr>
        <p:txBody>
          <a:bodyPr anchor="ctr">
            <a:noAutofit/>
          </a:bodyPr>
          <a:lstStyle>
            <a:lvl1pPr algn="ctr">
              <a:defRPr sz="1200"/>
            </a:lvl1pPr>
            <a:lvl2pPr algn="ctr">
              <a:defRPr sz="1200"/>
            </a:lvl2pPr>
            <a:lvl3pPr algn="ctr">
              <a:defRPr sz="1200"/>
            </a:lvl3pPr>
            <a:lvl4pPr algn="ctr">
              <a:defRPr sz="1200"/>
            </a:lvl4pPr>
            <a:lvl5pPr algn="ctr">
              <a:defRPr sz="1200"/>
            </a:lvl5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11501883" y="6673531"/>
            <a:ext cx="474453" cy="161396"/>
          </a:xfrm>
          <a:prstGeom prst="rect">
            <a:avLst/>
          </a:prstGeom>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2505933215"/>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guide id="3" pos="3840" userDrawn="1">
          <p15:clr>
            <a:srgbClr val="FBAE40"/>
          </p15:clr>
        </p15:guide>
        <p15:guide id="4" pos="3968" userDrawn="1">
          <p15:clr>
            <a:srgbClr val="FBAE40"/>
          </p15:clr>
        </p15:guide>
        <p15:guide id="5" pos="371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rmAutofit/>
          </a:bodyPr>
          <a:lstStyle>
            <a:lvl1pPr>
              <a:defRPr sz="3200"/>
            </a:lvl1pPr>
          </a:lstStyle>
          <a:p>
            <a:r>
              <a:rPr lang="en-US" dirty="0"/>
              <a:t>Slide Title</a:t>
            </a:r>
          </a:p>
        </p:txBody>
      </p:sp>
      <p:sp>
        <p:nvSpPr>
          <p:cNvPr id="7" name="Return to main slide Link 1">
            <a:extLst>
              <a:ext uri="{FF2B5EF4-FFF2-40B4-BE49-F238E27FC236}">
                <a16:creationId xmlns:a16="http://schemas.microsoft.com/office/drawing/2014/main" id="{F1878B9B-D0DE-36F3-AAD2-7E004AC5786D}"/>
              </a:ext>
            </a:extLst>
          </p:cNvPr>
          <p:cNvSpPr>
            <a:spLocks noGrp="1"/>
          </p:cNvSpPr>
          <p:nvPr>
            <p:ph type="body" sz="quarter" idx="16" hasCustomPrompt="1"/>
          </p:nvPr>
        </p:nvSpPr>
        <p:spPr>
          <a:xfrm>
            <a:off x="4108704" y="1068389"/>
            <a:ext cx="3974592" cy="225425"/>
          </a:xfrm>
        </p:spPr>
        <p:txBody>
          <a:bodyPr anchor="ctr">
            <a:noAutofit/>
          </a:bodyPr>
          <a:lstStyle>
            <a:lvl1pPr algn="ctr">
              <a:defRPr sz="1200"/>
            </a:lvl1pPr>
            <a:lvl2pPr algn="ctr">
              <a:defRPr sz="1200"/>
            </a:lvl2pPr>
            <a:lvl3pPr algn="ctr">
              <a:defRPr sz="1200"/>
            </a:lvl3pPr>
            <a:lvl4pPr algn="ctr">
              <a:defRPr sz="1200"/>
            </a:lvl4pPr>
            <a:lvl5pPr algn="ctr">
              <a:defRPr sz="1200"/>
            </a:lvl5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Return to parent-slide containing images.</a:t>
            </a:r>
          </a:p>
        </p:txBody>
      </p:sp>
      <p:sp>
        <p:nvSpPr>
          <p:cNvPr id="9" name="Content Placeholder 1">
            <a:extLst>
              <a:ext uri="{FF2B5EF4-FFF2-40B4-BE49-F238E27FC236}">
                <a16:creationId xmlns:a16="http://schemas.microsoft.com/office/drawing/2014/main" id="{C3E1FFE8-E713-4C14-DF19-B8382A28FE4A}"/>
              </a:ext>
            </a:extLst>
          </p:cNvPr>
          <p:cNvSpPr>
            <a:spLocks noGrp="1"/>
          </p:cNvSpPr>
          <p:nvPr>
            <p:ph sz="quarter" idx="17" hasCustomPrompt="1"/>
          </p:nvPr>
        </p:nvSpPr>
        <p:spPr>
          <a:xfrm>
            <a:off x="463296" y="1371600"/>
            <a:ext cx="11277600" cy="4873752"/>
          </a:xfrm>
        </p:spPr>
        <p:txBody>
          <a:bodyPr/>
          <a:lstStyle/>
          <a:p>
            <a:pPr lvl="0"/>
            <a:r>
              <a:rPr lang="en-US" dirty="0"/>
              <a:t>Slide Content</a:t>
            </a:r>
          </a:p>
          <a:p>
            <a:pPr lvl="1"/>
            <a:r>
              <a:rPr lang="en-US" dirty="0"/>
              <a:t>Second level</a:t>
            </a:r>
          </a:p>
          <a:p>
            <a:pPr lvl="2"/>
            <a:r>
              <a:rPr lang="en-US" dirty="0"/>
              <a:t>Third level</a:t>
            </a:r>
          </a:p>
        </p:txBody>
      </p:sp>
      <p:sp>
        <p:nvSpPr>
          <p:cNvPr id="12" name="Return to main slide Link 2">
            <a:extLst>
              <a:ext uri="{FF2B5EF4-FFF2-40B4-BE49-F238E27FC236}">
                <a16:creationId xmlns:a16="http://schemas.microsoft.com/office/drawing/2014/main" id="{4870CBC5-AA1E-592D-ED53-AE05BF344CDA}"/>
              </a:ext>
            </a:extLst>
          </p:cNvPr>
          <p:cNvSpPr>
            <a:spLocks noGrp="1"/>
          </p:cNvSpPr>
          <p:nvPr>
            <p:ph type="body" sz="quarter" idx="18" hasCustomPrompt="1"/>
          </p:nvPr>
        </p:nvSpPr>
        <p:spPr>
          <a:xfrm>
            <a:off x="4107180" y="6355080"/>
            <a:ext cx="3977640" cy="228600"/>
          </a:xfrm>
        </p:spPr>
        <p:txBody>
          <a:bodyPr anchor="ctr">
            <a:noAutofit/>
          </a:bodyPr>
          <a:lstStyle>
            <a:lvl1pPr algn="ctr">
              <a:defRPr sz="1200"/>
            </a:lvl1pPr>
            <a:lvl2pPr algn="ctr">
              <a:defRPr sz="1200"/>
            </a:lvl2pPr>
            <a:lvl3pPr algn="ctr">
              <a:defRPr sz="1200"/>
            </a:lvl3pPr>
            <a:lvl4pPr algn="ctr">
              <a:defRPr sz="1200"/>
            </a:lvl4pPr>
            <a:lvl5pPr algn="ctr">
              <a:defRPr sz="1200"/>
            </a:lvl5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5556467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360" userDrawn="1">
          <p15:clr>
            <a:srgbClr val="FBAE40"/>
          </p15:clr>
        </p15:guide>
        <p15:guide id="3" pos="352" userDrawn="1">
          <p15:clr>
            <a:srgbClr val="FBAE40"/>
          </p15:clr>
        </p15:guide>
        <p15:guide id="4" orient="horz" pos="216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rmAutofit/>
          </a:bodyPr>
          <a:lstStyle>
            <a:lvl1pPr>
              <a:defRPr sz="3200"/>
            </a:lvl1pPr>
          </a:lstStyle>
          <a:p>
            <a:r>
              <a:rPr lang="en-US" dirty="0"/>
              <a:t>Slide Title</a:t>
            </a:r>
          </a:p>
        </p:txBody>
      </p:sp>
      <p:sp>
        <p:nvSpPr>
          <p:cNvPr id="4" name="Return to main slide Link 1">
            <a:extLst>
              <a:ext uri="{FF2B5EF4-FFF2-40B4-BE49-F238E27FC236}">
                <a16:creationId xmlns:a16="http://schemas.microsoft.com/office/drawing/2014/main" id="{F26EDF14-B2E9-BF97-26C7-B5361587CB5A}"/>
              </a:ext>
            </a:extLst>
          </p:cNvPr>
          <p:cNvSpPr>
            <a:spLocks noGrp="1"/>
          </p:cNvSpPr>
          <p:nvPr>
            <p:ph type="body" sz="quarter" idx="17" hasCustomPrompt="1"/>
          </p:nvPr>
        </p:nvSpPr>
        <p:spPr>
          <a:xfrm>
            <a:off x="4108704" y="1068389"/>
            <a:ext cx="3974592" cy="225425"/>
          </a:xfrm>
        </p:spPr>
        <p:txBody>
          <a:bodyPr anchor="ctr">
            <a:noAutofit/>
          </a:bodyPr>
          <a:lstStyle>
            <a:lvl1pPr algn="ctr">
              <a:defRPr sz="1200"/>
            </a:lvl1pPr>
            <a:lvl2pPr algn="ctr">
              <a:defRPr sz="1200"/>
            </a:lvl2pPr>
            <a:lvl3pPr algn="ctr">
              <a:defRPr sz="1200"/>
            </a:lvl3pPr>
            <a:lvl4pPr algn="ctr">
              <a:defRPr sz="1200"/>
            </a:lvl4pPr>
            <a:lvl5pPr algn="ctr">
              <a:defRPr sz="1200"/>
            </a:lvl5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Return to parent-slide containing images.</a:t>
            </a:r>
          </a:p>
        </p:txBody>
      </p:sp>
      <p:sp>
        <p:nvSpPr>
          <p:cNvPr id="12" name="Image Identifier 1">
            <a:extLst>
              <a:ext uri="{FF2B5EF4-FFF2-40B4-BE49-F238E27FC236}">
                <a16:creationId xmlns:a16="http://schemas.microsoft.com/office/drawing/2014/main" id="{66FC4F3D-1006-001F-E3E1-34E8D98BCCA6}"/>
              </a:ext>
            </a:extLst>
          </p:cNvPr>
          <p:cNvSpPr>
            <a:spLocks noGrp="1"/>
          </p:cNvSpPr>
          <p:nvPr>
            <p:ph type="body" sz="quarter" idx="18" hasCustomPrompt="1"/>
          </p:nvPr>
        </p:nvSpPr>
        <p:spPr>
          <a:xfrm>
            <a:off x="487680" y="1410562"/>
            <a:ext cx="5437632" cy="393700"/>
          </a:xfrm>
        </p:spPr>
        <p:txBody>
          <a:bodyPr/>
          <a:lstStyle/>
          <a:p>
            <a:pPr lvl="0"/>
            <a:r>
              <a:rPr lang="en-US" dirty="0"/>
              <a:t>Image Identifier 1</a:t>
            </a:r>
          </a:p>
        </p:txBody>
      </p:sp>
      <p:sp>
        <p:nvSpPr>
          <p:cNvPr id="14" name="Content Placeholder 1">
            <a:extLst>
              <a:ext uri="{FF2B5EF4-FFF2-40B4-BE49-F238E27FC236}">
                <a16:creationId xmlns:a16="http://schemas.microsoft.com/office/drawing/2014/main" id="{AD34AB29-6F3A-C82E-2112-A29AFE3E8783}"/>
              </a:ext>
            </a:extLst>
          </p:cNvPr>
          <p:cNvSpPr>
            <a:spLocks noGrp="1"/>
          </p:cNvSpPr>
          <p:nvPr>
            <p:ph sz="quarter" idx="19" hasCustomPrompt="1"/>
          </p:nvPr>
        </p:nvSpPr>
        <p:spPr>
          <a:xfrm>
            <a:off x="457200" y="1929385"/>
            <a:ext cx="5435600" cy="4314825"/>
          </a:xfrm>
        </p:spPr>
        <p:txBody>
          <a:bodyPr/>
          <a:lstStyle/>
          <a:p>
            <a:pPr lvl="0"/>
            <a:r>
              <a:rPr lang="en-US" dirty="0"/>
              <a:t>Slide Content</a:t>
            </a:r>
          </a:p>
          <a:p>
            <a:pPr lvl="1"/>
            <a:r>
              <a:rPr lang="en-US" dirty="0"/>
              <a:t>Second level</a:t>
            </a:r>
          </a:p>
          <a:p>
            <a:pPr lvl="2"/>
            <a:r>
              <a:rPr lang="en-US" dirty="0"/>
              <a:t>Third level</a:t>
            </a:r>
          </a:p>
        </p:txBody>
      </p:sp>
      <p:sp>
        <p:nvSpPr>
          <p:cNvPr id="16" name="Image Identifier 2">
            <a:extLst>
              <a:ext uri="{FF2B5EF4-FFF2-40B4-BE49-F238E27FC236}">
                <a16:creationId xmlns:a16="http://schemas.microsoft.com/office/drawing/2014/main" id="{91F14EE4-57B2-80F8-F97F-8F90727CD808}"/>
              </a:ext>
            </a:extLst>
          </p:cNvPr>
          <p:cNvSpPr>
            <a:spLocks noGrp="1"/>
          </p:cNvSpPr>
          <p:nvPr>
            <p:ph type="body" sz="quarter" idx="20" hasCustomPrompt="1"/>
          </p:nvPr>
        </p:nvSpPr>
        <p:spPr>
          <a:xfrm>
            <a:off x="6286500" y="1404938"/>
            <a:ext cx="5437632" cy="393192"/>
          </a:xfrm>
        </p:spPr>
        <p:txBody>
          <a:bodyPr/>
          <a:lstStyle/>
          <a:p>
            <a:pPr lvl="0"/>
            <a:r>
              <a:rPr lang="en-US" dirty="0"/>
              <a:t>Image Identifier 2</a:t>
            </a:r>
          </a:p>
        </p:txBody>
      </p:sp>
      <p:sp>
        <p:nvSpPr>
          <p:cNvPr id="18" name="Content Placeholder 2">
            <a:extLst>
              <a:ext uri="{FF2B5EF4-FFF2-40B4-BE49-F238E27FC236}">
                <a16:creationId xmlns:a16="http://schemas.microsoft.com/office/drawing/2014/main" id="{A10A15B6-CA9D-727F-1B00-62A32964057D}"/>
              </a:ext>
            </a:extLst>
          </p:cNvPr>
          <p:cNvSpPr>
            <a:spLocks noGrp="1"/>
          </p:cNvSpPr>
          <p:nvPr>
            <p:ph sz="quarter" idx="21" hasCustomPrompt="1"/>
          </p:nvPr>
        </p:nvSpPr>
        <p:spPr>
          <a:xfrm>
            <a:off x="6303264" y="1929385"/>
            <a:ext cx="5437632" cy="4314825"/>
          </a:xfrm>
        </p:spPr>
        <p:txBody>
          <a:bodyPr/>
          <a:lstStyle/>
          <a:p>
            <a:pPr lvl="0"/>
            <a:r>
              <a:rPr lang="en-US" dirty="0"/>
              <a:t>Slide Content 2</a:t>
            </a:r>
          </a:p>
          <a:p>
            <a:pPr lvl="1"/>
            <a:r>
              <a:rPr lang="en-US" dirty="0"/>
              <a:t>Second level</a:t>
            </a:r>
          </a:p>
          <a:p>
            <a:pPr lvl="2"/>
            <a:r>
              <a:rPr lang="en-US" dirty="0"/>
              <a:t>Third level</a:t>
            </a:r>
          </a:p>
        </p:txBody>
      </p:sp>
      <p:sp>
        <p:nvSpPr>
          <p:cNvPr id="19" name="Return to main slide Link 2">
            <a:extLst>
              <a:ext uri="{FF2B5EF4-FFF2-40B4-BE49-F238E27FC236}">
                <a16:creationId xmlns:a16="http://schemas.microsoft.com/office/drawing/2014/main" id="{3984A342-B272-A827-160E-66826A20DB1A}"/>
              </a:ext>
            </a:extLst>
          </p:cNvPr>
          <p:cNvSpPr>
            <a:spLocks noGrp="1"/>
          </p:cNvSpPr>
          <p:nvPr>
            <p:ph type="body" sz="quarter" idx="22" hasCustomPrompt="1"/>
          </p:nvPr>
        </p:nvSpPr>
        <p:spPr>
          <a:xfrm>
            <a:off x="4107180" y="6355080"/>
            <a:ext cx="3977640" cy="228600"/>
          </a:xfrm>
        </p:spPr>
        <p:txBody>
          <a:bodyPr anchor="ctr">
            <a:noAutofit/>
          </a:bodyPr>
          <a:lstStyle>
            <a:lvl1pPr algn="ctr">
              <a:defRPr sz="1200"/>
            </a:lvl1pPr>
            <a:lvl2pPr algn="ctr">
              <a:defRPr sz="1200"/>
            </a:lvl2pPr>
            <a:lvl3pPr algn="ctr">
              <a:defRPr sz="1200"/>
            </a:lvl3pPr>
            <a:lvl4pPr algn="ctr">
              <a:defRPr sz="1200"/>
            </a:lvl4pPr>
            <a:lvl5pPr algn="ctr">
              <a:defRPr sz="1200"/>
            </a:lvl5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11501883" y="6673531"/>
            <a:ext cx="474453" cy="161396"/>
          </a:xfrm>
          <a:prstGeom prst="rect">
            <a:avLst/>
          </a:prstGeom>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858644848"/>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guide id="3" pos="3840" userDrawn="1">
          <p15:clr>
            <a:srgbClr val="FBAE40"/>
          </p15:clr>
        </p15:guide>
        <p15:guide id="4" pos="3968" userDrawn="1">
          <p15:clr>
            <a:srgbClr val="FBAE40"/>
          </p15:clr>
        </p15:guide>
        <p15:guide id="5" pos="371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12192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dirty="0"/>
            </a:p>
          </p:txBody>
        </p:sp>
      </p:grpSp>
      <p:sp>
        <p:nvSpPr>
          <p:cNvPr id="2" name="Title"/>
          <p:cNvSpPr>
            <a:spLocks noGrp="1"/>
          </p:cNvSpPr>
          <p:nvPr userDrawn="1">
            <p:ph type="ctrTitle"/>
          </p:nvPr>
        </p:nvSpPr>
        <p:spPr>
          <a:xfrm>
            <a:off x="1036320" y="2985555"/>
            <a:ext cx="8695520" cy="873214"/>
          </a:xfrm>
          <a:prstGeom prst="rect">
            <a:avLst/>
          </a:prstGeom>
        </p:spPr>
        <p:txBody>
          <a:bodyPr anchor="t">
            <a:noAutofit/>
          </a:bodyPr>
          <a:lstStyle>
            <a:lvl1pPr algn="l">
              <a:lnSpc>
                <a:spcPct val="100000"/>
              </a:lnSpc>
              <a:defRPr sz="2600" b="1">
                <a:solidFill>
                  <a:schemeClr val="bg1"/>
                </a:solidFill>
              </a:defRPr>
            </a:lvl1pPr>
          </a:lstStyle>
          <a:p>
            <a:r>
              <a:rPr lang="en-US" dirty="0"/>
              <a:t>Click to edit Master title style</a:t>
            </a:r>
          </a:p>
        </p:txBody>
      </p:sp>
      <p:sp>
        <p:nvSpPr>
          <p:cNvPr id="3" name="Subtitle"/>
          <p:cNvSpPr>
            <a:spLocks noGrp="1"/>
          </p:cNvSpPr>
          <p:nvPr>
            <p:ph type="subTitle" idx="1"/>
          </p:nvPr>
        </p:nvSpPr>
        <p:spPr>
          <a:xfrm>
            <a:off x="1042744" y="3986785"/>
            <a:ext cx="5730240" cy="517585"/>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1156270" y="4650037"/>
            <a:ext cx="476638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p:nvPr>
        </p:nvSpPr>
        <p:spPr>
          <a:xfrm>
            <a:off x="1036321" y="4718305"/>
            <a:ext cx="5924551"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0643474"/>
      </p:ext>
    </p:extLst>
  </p:cSld>
  <p:clrMapOvr>
    <a:masterClrMapping/>
  </p:clrMapOvr>
  <p:extLst>
    <p:ext uri="{DCECCB84-F9BA-43D5-87BE-67443E8EF086}">
      <p15:sldGuideLst xmlns:p15="http://schemas.microsoft.com/office/powerpoint/2012/main">
        <p15:guide id="1" orient="horz" pos="95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1" y="1446366"/>
            <a:ext cx="12191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dirty="0"/>
            </a:p>
          </p:txBody>
        </p:sp>
      </p:grpSp>
      <p:sp>
        <p:nvSpPr>
          <p:cNvPr id="2" name="Title"/>
          <p:cNvSpPr>
            <a:spLocks noGrp="1"/>
          </p:cNvSpPr>
          <p:nvPr userDrawn="1">
            <p:ph type="ctrTitle"/>
          </p:nvPr>
        </p:nvSpPr>
        <p:spPr>
          <a:xfrm>
            <a:off x="756504" y="2593299"/>
            <a:ext cx="9306893" cy="1130559"/>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userDrawn="1">
            <p:ph type="subTitle" idx="1"/>
          </p:nvPr>
        </p:nvSpPr>
        <p:spPr>
          <a:xfrm>
            <a:off x="756504" y="3807503"/>
            <a:ext cx="6056027" cy="719352"/>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936414" y="4665027"/>
            <a:ext cx="476638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p:nvPr>
        </p:nvSpPr>
        <p:spPr>
          <a:xfrm>
            <a:off x="756505" y="4770770"/>
            <a:ext cx="5924551"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33895555"/>
      </p:ext>
    </p:extLst>
  </p:cSld>
  <p:clrMapOvr>
    <a:masterClrMapping/>
  </p:clrMapOvr>
  <p:extLst>
    <p:ext uri="{DCECCB84-F9BA-43D5-87BE-67443E8EF086}">
      <p15:sldGuideLst xmlns:p15="http://schemas.microsoft.com/office/powerpoint/2012/main">
        <p15:guide id="1" orient="horz" pos="1272" userDrawn="1">
          <p15:clr>
            <a:srgbClr val="FBAE40"/>
          </p15:clr>
        </p15:guide>
        <p15:guide id="2" orient="horz" pos="3960" userDrawn="1">
          <p15:clr>
            <a:srgbClr val="FBAE40"/>
          </p15:clr>
        </p15:guide>
        <p15:guide id="3" pos="160" userDrawn="1">
          <p15:clr>
            <a:srgbClr val="FBAE40"/>
          </p15:clr>
        </p15:guide>
        <p15:guide id="4" pos="7296" userDrawn="1">
          <p15:clr>
            <a:srgbClr val="FBAE40"/>
          </p15:clr>
        </p15:guide>
        <p15:guide id="5" orient="horz" pos="22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4567933" y="418392"/>
            <a:ext cx="3056137" cy="291823"/>
          </a:xfrm>
          <a:prstGeom prst="rect">
            <a:avLst/>
          </a:prstGeom>
        </p:spPr>
        <p:txBody>
          <a:bodyPr/>
          <a:lstStyle>
            <a:lvl1pPr>
              <a:defRPr>
                <a:solidFill>
                  <a:schemeClr val="tx1"/>
                </a:solidFill>
              </a:defRPr>
            </a:lvl1pPr>
          </a:lstStyle>
          <a:p>
            <a:r>
              <a:rPr lang="en-US" dirty="0"/>
              <a:t>Add hidden title here </a:t>
            </a:r>
          </a:p>
        </p:txBody>
      </p:sp>
      <p:sp>
        <p:nvSpPr>
          <p:cNvPr id="3" name="Long Copyright">
            <a:extLst>
              <a:ext uri="{FF2B5EF4-FFF2-40B4-BE49-F238E27FC236}">
                <a16:creationId xmlns:a16="http://schemas.microsoft.com/office/drawing/2014/main" id="{9AB572CE-E262-4FA6-8D47-02F068ADD1BE}"/>
              </a:ext>
            </a:extLst>
          </p:cNvPr>
          <p:cNvSpPr>
            <a:spLocks noGrp="1"/>
          </p:cNvSpPr>
          <p:nvPr>
            <p:ph type="ftr" sz="quarter" idx="10"/>
          </p:nvPr>
        </p:nvSpPr>
        <p:spPr>
          <a:xfrm>
            <a:off x="0" y="6487064"/>
            <a:ext cx="12192000" cy="370936"/>
          </a:xfrm>
        </p:spPr>
        <p:txBody>
          <a:bodyPr/>
          <a:lstStyle>
            <a:lvl1pPr algn="ctr">
              <a:defRPr>
                <a:latin typeface="Calibri" panose="020F0502020204030204" pitchFamily="34" charset="0"/>
                <a:cs typeface="Calibri" panose="020F0502020204030204" pitchFamily="34" charset="0"/>
              </a:defRPr>
            </a:lvl1pPr>
          </a:lstStyle>
          <a:p>
            <a:pPr defTabSz="457200">
              <a:spcBef>
                <a:spcPct val="20000"/>
              </a:spcBef>
              <a:defRPr/>
            </a:pPr>
            <a:r>
              <a:rPr lang="en-US"/>
              <a:t>© &lt; add the year&gt; McGraw Hill, LLC. All rights reserved. Authorized only for instructor use in the classroom.</a:t>
            </a:r>
          </a:p>
          <a:p>
            <a:pPr defTabSz="457200">
              <a:spcBef>
                <a:spcPct val="20000"/>
              </a:spcBef>
              <a:defRPr/>
            </a:pPr>
            <a:r>
              <a:rPr lang="en-US"/>
              <a:t>No reproduction or further distribution permitted without the prior written consent of McGraw Hill, LLC.</a:t>
            </a:r>
            <a:endParaRPr lang="en-US" dirty="0"/>
          </a:p>
        </p:txBody>
      </p:sp>
      <p:sp>
        <p:nvSpPr>
          <p:cNvPr id="5" name="MGH Tagline">
            <a:extLst>
              <a:ext uri="{FF2B5EF4-FFF2-40B4-BE49-F238E27FC236}">
                <a16:creationId xmlns:a16="http://schemas.microsoft.com/office/drawing/2014/main" id="{119FE2AE-AEB0-9964-3EAF-E31FEB038367}"/>
              </a:ext>
            </a:extLst>
          </p:cNvPr>
          <p:cNvSpPr txBox="1"/>
          <p:nvPr userDrawn="1"/>
        </p:nvSpPr>
        <p:spPr>
          <a:xfrm>
            <a:off x="3254746" y="4063968"/>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4358781" y="5329121"/>
            <a:ext cx="347444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324252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4E205E-972A-B8B4-FE81-65934BACB383}"/>
              </a:ext>
            </a:extLst>
          </p:cNvPr>
          <p:cNvPicPr>
            <a:picLocks noChangeAspect="1"/>
          </p:cNvPicPr>
          <p:nvPr userDrawn="1"/>
        </p:nvPicPr>
        <p:blipFill rotWithShape="1">
          <a:blip r:embed="rId2"/>
          <a:srcRect t="58183" r="468"/>
          <a:stretch/>
        </p:blipFill>
        <p:spPr>
          <a:xfrm>
            <a:off x="0" y="3987384"/>
            <a:ext cx="12192000" cy="2870616"/>
          </a:xfrm>
          <a:prstGeom prst="rect">
            <a:avLst/>
          </a:prstGeom>
        </p:spPr>
      </p:pic>
      <p:sp>
        <p:nvSpPr>
          <p:cNvPr id="2" name="Title"/>
          <p:cNvSpPr>
            <a:spLocks noGrp="1"/>
          </p:cNvSpPr>
          <p:nvPr userDrawn="1">
            <p:ph type="ctrTitle"/>
          </p:nvPr>
        </p:nvSpPr>
        <p:spPr>
          <a:xfrm>
            <a:off x="822960" y="923544"/>
            <a:ext cx="5733288" cy="2633472"/>
          </a:xfrm>
          <a:prstGeom prst="rect">
            <a:avLst/>
          </a:prstGeom>
        </p:spPr>
        <p:txBody>
          <a:bodyPr anchor="b">
            <a:noAutofit/>
          </a:bodyPr>
          <a:lstStyle>
            <a:lvl1pPr algn="l">
              <a:lnSpc>
                <a:spcPct val="100000"/>
              </a:lnSpc>
              <a:defRPr sz="4800" b="0">
                <a:solidFill>
                  <a:schemeClr val="tx1"/>
                </a:solidFill>
                <a:latin typeface="Calibri Light" panose="020F0302020204030204" pitchFamily="34" charset="0"/>
                <a:cs typeface="Calibri Light" panose="020F0302020204030204" pitchFamily="34" charset="0"/>
              </a:defRPr>
            </a:lvl1pPr>
          </a:lstStyle>
          <a:p>
            <a:r>
              <a:rPr lang="en-US" dirty="0"/>
              <a:t>Click to edit Master title style</a:t>
            </a:r>
          </a:p>
        </p:txBody>
      </p:sp>
      <p:sp>
        <p:nvSpPr>
          <p:cNvPr id="3" name="Subtitle"/>
          <p:cNvSpPr>
            <a:spLocks noGrp="1"/>
          </p:cNvSpPr>
          <p:nvPr>
            <p:ph type="subTitle" idx="1"/>
          </p:nvPr>
        </p:nvSpPr>
        <p:spPr>
          <a:xfrm>
            <a:off x="822960" y="4544568"/>
            <a:ext cx="4663440" cy="1399032"/>
          </a:xfrm>
          <a:prstGeom prst="rect">
            <a:avLst/>
          </a:prstGeom>
        </p:spPr>
        <p:txBody>
          <a:bodyPr/>
          <a:lstStyle>
            <a:lvl1pPr marL="0" indent="0" algn="l">
              <a:buNone/>
              <a:defRPr sz="3000" b="1">
                <a:solidFill>
                  <a:schemeClr val="bg1"/>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33" name="Text Placeholder"/>
          <p:cNvSpPr>
            <a:spLocks noGrp="1"/>
          </p:cNvSpPr>
          <p:nvPr>
            <p:ph type="body" sz="quarter" idx="10"/>
          </p:nvPr>
        </p:nvSpPr>
        <p:spPr>
          <a:xfrm>
            <a:off x="822960" y="5934456"/>
            <a:ext cx="4663440" cy="380078"/>
          </a:xfrm>
          <a:prstGeom prst="rect">
            <a:avLst/>
          </a:prstGeom>
        </p:spPr>
        <p:txBody>
          <a:bodyPr/>
          <a:lstStyle>
            <a:lvl1pPr>
              <a:spcBef>
                <a:spcPts val="0"/>
              </a:spcBef>
              <a:defRPr sz="2400">
                <a:solidFill>
                  <a:schemeClr val="bg1"/>
                </a:solidFill>
                <a:latin typeface="Calibri" panose="020F0502020204030204" pitchFamily="34" charset="0"/>
                <a:cs typeface="Calibri" panose="020F0502020204030204" pitchFamily="34"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endParaRPr lang="en-US" dirty="0"/>
          </a:p>
        </p:txBody>
      </p:sp>
    </p:spTree>
    <p:extLst>
      <p:ext uri="{BB962C8B-B14F-4D97-AF65-F5344CB8AC3E}">
        <p14:creationId xmlns:p14="http://schemas.microsoft.com/office/powerpoint/2010/main" val="1805774050"/>
      </p:ext>
    </p:extLst>
  </p:cSld>
  <p:clrMapOvr>
    <a:masterClrMapping/>
  </p:clrMapOvr>
  <p:extLst>
    <p:ext uri="{DCECCB84-F9BA-43D5-87BE-67443E8EF086}">
      <p15:sldGuideLst xmlns:p15="http://schemas.microsoft.com/office/powerpoint/2012/main">
        <p15:guide id="1" orient="horz" pos="95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57200" y="1276710"/>
            <a:ext cx="112776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Appendix Link">
            <a:extLst>
              <a:ext uri="{FF2B5EF4-FFF2-40B4-BE49-F238E27FC236}">
                <a16:creationId xmlns:a16="http://schemas.microsoft.com/office/drawing/2014/main" id="{B99614B3-68E1-0DE1-8128-450F1A4F3729}"/>
              </a:ext>
            </a:extLst>
          </p:cNvPr>
          <p:cNvSpPr>
            <a:spLocks noGrp="1"/>
          </p:cNvSpPr>
          <p:nvPr>
            <p:ph type="body" sz="quarter" idx="14" hasCustomPrompt="1"/>
          </p:nvPr>
        </p:nvSpPr>
        <p:spPr>
          <a:xfrm>
            <a:off x="4498848" y="6336792"/>
            <a:ext cx="3206496" cy="192024"/>
          </a:xfrm>
        </p:spPr>
        <p:txBody>
          <a:bodyPr anchor="ctr">
            <a:noAutofit/>
          </a:bodyPr>
          <a:lstStyle>
            <a:lvl1pPr algn="ctr">
              <a:defRPr sz="900"/>
            </a:lvl1pPr>
            <a:lvl2pPr>
              <a:defRPr sz="900"/>
            </a:lvl2pPr>
            <a:lvl3pPr>
              <a:defRPr sz="900"/>
            </a:lvl3pPr>
            <a:lvl4pPr>
              <a:defRPr sz="900"/>
            </a:lvl4pPr>
            <a:lvl5pPr>
              <a:defRPr sz="900"/>
            </a:lvl5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Add text alternative link, if needed.</a:t>
            </a:r>
          </a:p>
        </p:txBody>
      </p:sp>
      <p:sp>
        <p:nvSpPr>
          <p:cNvPr id="10" name="Image Credit">
            <a:extLst>
              <a:ext uri="{FF2B5EF4-FFF2-40B4-BE49-F238E27FC236}">
                <a16:creationId xmlns:a16="http://schemas.microsoft.com/office/drawing/2014/main" id="{01A60C2A-770F-089E-ED18-3A2EE77616FE}"/>
              </a:ext>
            </a:extLst>
          </p:cNvPr>
          <p:cNvSpPr>
            <a:spLocks noGrp="1"/>
          </p:cNvSpPr>
          <p:nvPr>
            <p:ph type="body" sz="quarter" idx="15" hasCustomPrompt="1"/>
          </p:nvPr>
        </p:nvSpPr>
        <p:spPr>
          <a:xfrm>
            <a:off x="2082800" y="6684264"/>
            <a:ext cx="9296400" cy="173736"/>
          </a:xfrm>
        </p:spPr>
        <p:txBody>
          <a:bodyPr anchor="ctr">
            <a:noAutofit/>
          </a:bodyPr>
          <a:lstStyle>
            <a:lvl1pPr algn="r">
              <a:defRPr sz="800"/>
            </a:lvl1pPr>
            <a:lvl2pPr algn="r">
              <a:defRPr sz="800"/>
            </a:lvl2pPr>
            <a:lvl3pPr algn="r">
              <a:defRPr sz="800"/>
            </a:lvl3pPr>
            <a:lvl4pPr algn="r">
              <a:defRPr sz="800"/>
            </a:lvl4pPr>
            <a:lvl5pPr algn="r">
              <a:defRPr sz="800"/>
            </a:lvl5pPr>
          </a:lstStyle>
          <a:p>
            <a:pPr marL="0" marR="0" lvl="0" indent="0" algn="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745085821"/>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360" userDrawn="1">
          <p15:clr>
            <a:srgbClr val="FBAE40"/>
          </p15:clr>
        </p15:guide>
        <p15:guide id="3" pos="352" userDrawn="1">
          <p15:clr>
            <a:srgbClr val="FBAE40"/>
          </p15:clr>
        </p15:guide>
        <p15:guide id="4"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57200" y="1276710"/>
            <a:ext cx="11277600" cy="28380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57200" y="4343400"/>
            <a:ext cx="11277600" cy="1905000"/>
          </a:xfrm>
        </p:spPr>
        <p:txBody>
          <a:bodyPr/>
          <a:lstStyle>
            <a:lvl1pPr>
              <a:defRPr/>
            </a:lvl1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4" name="Appendix Link">
            <a:extLst>
              <a:ext uri="{FF2B5EF4-FFF2-40B4-BE49-F238E27FC236}">
                <a16:creationId xmlns:a16="http://schemas.microsoft.com/office/drawing/2014/main" id="{2D4455DD-B128-CECB-404F-2A75BE70BFFF}"/>
              </a:ext>
            </a:extLst>
          </p:cNvPr>
          <p:cNvSpPr>
            <a:spLocks noGrp="1"/>
          </p:cNvSpPr>
          <p:nvPr>
            <p:ph type="body" sz="quarter" idx="15" hasCustomPrompt="1"/>
          </p:nvPr>
        </p:nvSpPr>
        <p:spPr>
          <a:xfrm>
            <a:off x="4498848" y="6336792"/>
            <a:ext cx="3206496" cy="192024"/>
          </a:xfrm>
        </p:spPr>
        <p:txBody>
          <a:bodyPr anchor="ctr">
            <a:noAutofit/>
          </a:bodyPr>
          <a:lstStyle>
            <a:lvl1pPr algn="ctr">
              <a:defRPr sz="900"/>
            </a:lvl1pPr>
            <a:lvl2pPr>
              <a:defRPr sz="900"/>
            </a:lvl2pPr>
            <a:lvl3pPr>
              <a:defRPr sz="900"/>
            </a:lvl3pPr>
            <a:lvl4pPr>
              <a:defRPr sz="900"/>
            </a:lvl4pPr>
            <a:lvl5pPr>
              <a:defRPr sz="900"/>
            </a:lvl5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Add text alternative link, if needed.</a:t>
            </a:r>
          </a:p>
        </p:txBody>
      </p:sp>
      <p:sp>
        <p:nvSpPr>
          <p:cNvPr id="8" name="Image Credit">
            <a:extLst>
              <a:ext uri="{FF2B5EF4-FFF2-40B4-BE49-F238E27FC236}">
                <a16:creationId xmlns:a16="http://schemas.microsoft.com/office/drawing/2014/main" id="{79309574-D610-BFFB-5373-96999640699F}"/>
              </a:ext>
            </a:extLst>
          </p:cNvPr>
          <p:cNvSpPr>
            <a:spLocks noGrp="1"/>
          </p:cNvSpPr>
          <p:nvPr>
            <p:ph type="body" sz="quarter" idx="16" hasCustomPrompt="1"/>
          </p:nvPr>
        </p:nvSpPr>
        <p:spPr>
          <a:xfrm>
            <a:off x="2082800" y="6684264"/>
            <a:ext cx="9296400" cy="173736"/>
          </a:xfrm>
        </p:spPr>
        <p:txBody>
          <a:bodyPr anchor="ctr">
            <a:noAutofit/>
          </a:bodyPr>
          <a:lstStyle>
            <a:lvl1pPr algn="r">
              <a:defRPr sz="800"/>
            </a:lvl1pPr>
            <a:lvl2pPr algn="r">
              <a:defRPr sz="800"/>
            </a:lvl2pPr>
            <a:lvl3pPr algn="r">
              <a:defRPr sz="800"/>
            </a:lvl3pPr>
            <a:lvl4pPr algn="r">
              <a:defRPr sz="800"/>
            </a:lvl4pPr>
            <a:lvl5pPr algn="r">
              <a:defRPr sz="800"/>
            </a:lvl5pPr>
          </a:lstStyle>
          <a:p>
            <a:pPr marL="0" marR="0" lvl="0" indent="0" algn="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422933013"/>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mpariso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57200" y="1276710"/>
            <a:ext cx="54356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6299200" y="1257300"/>
            <a:ext cx="5435600"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4" name="Appendix Link">
            <a:extLst>
              <a:ext uri="{FF2B5EF4-FFF2-40B4-BE49-F238E27FC236}">
                <a16:creationId xmlns:a16="http://schemas.microsoft.com/office/drawing/2014/main" id="{68583DF4-3680-1BFA-EEF3-AB9E3536D2C7}"/>
              </a:ext>
            </a:extLst>
          </p:cNvPr>
          <p:cNvSpPr>
            <a:spLocks noGrp="1"/>
          </p:cNvSpPr>
          <p:nvPr>
            <p:ph type="body" sz="quarter" idx="15" hasCustomPrompt="1"/>
          </p:nvPr>
        </p:nvSpPr>
        <p:spPr>
          <a:xfrm>
            <a:off x="4498848" y="6336792"/>
            <a:ext cx="3206496" cy="192024"/>
          </a:xfrm>
        </p:spPr>
        <p:txBody>
          <a:bodyPr anchor="ctr">
            <a:noAutofit/>
          </a:bodyPr>
          <a:lstStyle>
            <a:lvl1pPr algn="ctr">
              <a:defRPr sz="900"/>
            </a:lvl1pPr>
            <a:lvl2pPr>
              <a:defRPr sz="900"/>
            </a:lvl2pPr>
            <a:lvl3pPr>
              <a:defRPr sz="900"/>
            </a:lvl3pPr>
            <a:lvl4pPr>
              <a:defRPr sz="900"/>
            </a:lvl4pPr>
            <a:lvl5pPr>
              <a:defRPr sz="900"/>
            </a:lvl5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Add text alternative link, if needed.</a:t>
            </a:r>
          </a:p>
        </p:txBody>
      </p:sp>
      <p:sp>
        <p:nvSpPr>
          <p:cNvPr id="8" name="Image Credit">
            <a:extLst>
              <a:ext uri="{FF2B5EF4-FFF2-40B4-BE49-F238E27FC236}">
                <a16:creationId xmlns:a16="http://schemas.microsoft.com/office/drawing/2014/main" id="{D1776C0A-7638-5444-47F7-AC1D483DCB49}"/>
              </a:ext>
            </a:extLst>
          </p:cNvPr>
          <p:cNvSpPr>
            <a:spLocks noGrp="1"/>
          </p:cNvSpPr>
          <p:nvPr>
            <p:ph type="body" sz="quarter" idx="16" hasCustomPrompt="1"/>
          </p:nvPr>
        </p:nvSpPr>
        <p:spPr>
          <a:xfrm>
            <a:off x="2082800" y="6684264"/>
            <a:ext cx="9296400" cy="173736"/>
          </a:xfrm>
        </p:spPr>
        <p:txBody>
          <a:bodyPr anchor="ctr">
            <a:noAutofit/>
          </a:bodyPr>
          <a:lstStyle>
            <a:lvl1pPr algn="r">
              <a:defRPr sz="800"/>
            </a:lvl1pPr>
            <a:lvl2pPr algn="r">
              <a:defRPr sz="800"/>
            </a:lvl2pPr>
            <a:lvl3pPr algn="r">
              <a:defRPr sz="800"/>
            </a:lvl3pPr>
            <a:lvl4pPr algn="r">
              <a:defRPr sz="800"/>
            </a:lvl4pPr>
            <a:lvl5pPr algn="r">
              <a:defRPr sz="800"/>
            </a:lvl5pPr>
          </a:lstStyle>
          <a:p>
            <a:pPr marL="0" marR="0" lvl="0" indent="0" algn="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78815702"/>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guide id="3" pos="3840" userDrawn="1">
          <p15:clr>
            <a:srgbClr val="FBAE40"/>
          </p15:clr>
        </p15:guide>
        <p15:guide id="4" pos="3968" userDrawn="1">
          <p15:clr>
            <a:srgbClr val="FBAE40"/>
          </p15:clr>
        </p15:guide>
        <p15:guide id="5" pos="3712"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Long Copyright"/>
          <p:cNvSpPr>
            <a:spLocks noGrp="1"/>
          </p:cNvSpPr>
          <p:nvPr>
            <p:ph type="ftr" sz="quarter" idx="3"/>
          </p:nvPr>
        </p:nvSpPr>
        <p:spPr>
          <a:xfrm>
            <a:off x="0" y="6478439"/>
            <a:ext cx="12192000" cy="379562"/>
          </a:xfrm>
          <a:prstGeom prst="rect">
            <a:avLst/>
          </a:prstGeom>
        </p:spPr>
        <p:txBody>
          <a:bodyPr vert="horz" lIns="91440" tIns="45720" rIns="91440" bIns="45720" rtlCol="0" anchor="ctr"/>
          <a:lstStyle>
            <a:lvl1pPr algn="ctr">
              <a:defRPr sz="800">
                <a:solidFill>
                  <a:schemeClr val="tx1"/>
                </a:solidFill>
              </a:defRPr>
            </a:lvl1pPr>
          </a:lstStyle>
          <a:p>
            <a:pPr defTabSz="457200">
              <a:spcBef>
                <a:spcPct val="20000"/>
              </a:spcBef>
              <a:defRPr/>
            </a:pPr>
            <a:r>
              <a:rPr lang="en-US"/>
              <a:t>Add long copyright</a:t>
            </a:r>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8"/>
            <a:ext cx="12192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9" name="MGH Tagline">
            <a:extLst>
              <a:ext uri="{FF2B5EF4-FFF2-40B4-BE49-F238E27FC236}">
                <a16:creationId xmlns:a16="http://schemas.microsoft.com/office/drawing/2014/main" id="{69EA344F-E2C8-2624-8950-035541A94E40}"/>
              </a:ext>
            </a:extLst>
          </p:cNvPr>
          <p:cNvSpPr txBox="1"/>
          <p:nvPr userDrawn="1"/>
        </p:nvSpPr>
        <p:spPr>
          <a:xfrm>
            <a:off x="8112962"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Tree>
    <p:extLst>
      <p:ext uri="{BB962C8B-B14F-4D97-AF65-F5344CB8AC3E}">
        <p14:creationId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725" r:id="rId5"/>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userDrawn="1">
          <p15:clr>
            <a:srgbClr val="F26B43"/>
          </p15:clr>
        </p15:guide>
        <p15:guide id="2" orient="horz" pos="192" userDrawn="1">
          <p15:clr>
            <a:srgbClr val="F26B43"/>
          </p15:clr>
        </p15:guide>
        <p15:guide id="5" pos="3840" userDrawn="1">
          <p15:clr>
            <a:srgbClr val="F26B43"/>
          </p15:clr>
        </p15:guide>
        <p15:guide id="6" pos="288" userDrawn="1">
          <p15:clr>
            <a:srgbClr val="F26B43"/>
          </p15:clr>
        </p15:guide>
        <p15:guide id="7" pos="7392" userDrawn="1">
          <p15:clr>
            <a:srgbClr val="F26B43"/>
          </p15:clr>
        </p15:guide>
        <p15:guide id="9" orient="horz" pos="4211" userDrawn="1">
          <p15:clr>
            <a:srgbClr val="F26B43"/>
          </p15:clr>
        </p15:guide>
        <p15:guide id="10" orient="horz" pos="960" userDrawn="1">
          <p15:clr>
            <a:srgbClr val="F26B43"/>
          </p15:clr>
        </p15:guide>
        <p15:guide id="11"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MGH Tagline">
            <a:extLst>
              <a:ext uri="{FF2B5EF4-FFF2-40B4-BE49-F238E27FC236}">
                <a16:creationId xmlns:a16="http://schemas.microsoft.com/office/drawing/2014/main" id="{0FA33E23-DEF9-5354-885D-1F87624B1207}"/>
              </a:ext>
            </a:extLst>
          </p:cNvPr>
          <p:cNvSpPr txBox="1"/>
          <p:nvPr userDrawn="1"/>
        </p:nvSpPr>
        <p:spPr>
          <a:xfrm>
            <a:off x="8112962"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12192000" cy="379562"/>
          </a:xfrm>
          <a:prstGeom prst="rect">
            <a:avLst/>
          </a:prstGeom>
        </p:spPr>
        <p:txBody>
          <a:bodyPr vert="horz" lIns="91440" tIns="45720" rIns="91440" bIns="45720" rtlCol="0" anchor="ctr"/>
          <a:lstStyle>
            <a:lvl1pPr algn="ctr">
              <a:defRPr sz="800">
                <a:solidFill>
                  <a:schemeClr val="tx1"/>
                </a:solidFill>
                <a:latin typeface="Calibri" panose="020F0502020204030204" pitchFamily="34" charset="0"/>
                <a:cs typeface="Calibri" panose="020F0502020204030204" pitchFamily="34" charset="0"/>
              </a:defRPr>
            </a:lvl1pPr>
          </a:lstStyle>
          <a:p>
            <a:pPr defTabSz="457200">
              <a:spcBef>
                <a:spcPct val="20000"/>
              </a:spcBef>
              <a:defRPr/>
            </a:pPr>
            <a:r>
              <a:rPr lang="en-US"/>
              <a:t>Add long copyright</a:t>
            </a:r>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8"/>
            <a:ext cx="12192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Tree>
    <p:extLst>
      <p:ext uri="{BB962C8B-B14F-4D97-AF65-F5344CB8AC3E}">
        <p14:creationId xmlns:p14="http://schemas.microsoft.com/office/powerpoint/2010/main" val="957726403"/>
      </p:ext>
    </p:extLst>
  </p:cSld>
  <p:clrMap bg1="lt1" tx1="dk1" bg2="lt2" tx2="dk2" accent1="accent1" accent2="accent2" accent3="accent3" accent4="accent4" accent5="accent5" accent6="accent6" hlink="hlink" folHlink="folHlink"/>
  <p:sldLayoutIdLst>
    <p:sldLayoutId id="2147483707" r:id="rId1"/>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userDrawn="1">
          <p15:clr>
            <a:srgbClr val="F26B43"/>
          </p15:clr>
        </p15:guide>
        <p15:guide id="2" orient="horz" pos="192" userDrawn="1">
          <p15:clr>
            <a:srgbClr val="F26B43"/>
          </p15:clr>
        </p15:guide>
        <p15:guide id="5" pos="3840" userDrawn="1">
          <p15:clr>
            <a:srgbClr val="F26B43"/>
          </p15:clr>
        </p15:guide>
        <p15:guide id="6" pos="288" userDrawn="1">
          <p15:clr>
            <a:srgbClr val="F26B43"/>
          </p15:clr>
        </p15:guide>
        <p15:guide id="7" pos="7392" userDrawn="1">
          <p15:clr>
            <a:srgbClr val="F26B43"/>
          </p15:clr>
        </p15:guide>
        <p15:guide id="9" orient="horz" pos="4211" userDrawn="1">
          <p15:clr>
            <a:srgbClr val="F26B43"/>
          </p15:clr>
        </p15:guide>
        <p15:guide id="10" orient="horz" pos="960" userDrawn="1">
          <p15:clr>
            <a:srgbClr val="F26B43"/>
          </p15:clr>
        </p15:guide>
        <p15:guide id="11" orient="horz" pos="410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457200" y="136257"/>
            <a:ext cx="112776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457200" y="1273877"/>
            <a:ext cx="112776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20"/>
            <a:ext cx="12192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11501883" y="6673531"/>
            <a:ext cx="474453" cy="161396"/>
          </a:xfrm>
          <a:prstGeom prst="rect">
            <a:avLst/>
          </a:prstGeom>
        </p:spPr>
        <p:txBody>
          <a:bodyPr vert="horz" lIns="45720" tIns="45720" rIns="45720" bIns="45720" rtlCol="0" anchor="ctr"/>
          <a:lstStyle>
            <a:lvl1pPr algn="r">
              <a:defRPr sz="800">
                <a:solidFill>
                  <a:schemeClr val="tx1"/>
                </a:solidFill>
              </a:defRPr>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9" r:id="rId3"/>
    <p:sldLayoutId id="2147483695" r:id="rId4"/>
    <p:sldLayoutId id="2147483696" r:id="rId5"/>
    <p:sldLayoutId id="2147483697" r:id="rId6"/>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mn-lt"/>
          <a:ea typeface="+mn-ea"/>
          <a:cs typeface="+mn-cs"/>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userDrawn="1">
          <p15:clr>
            <a:srgbClr val="F26B43"/>
          </p15:clr>
        </p15:guide>
        <p15:guide id="6" pos="288" userDrawn="1">
          <p15:clr>
            <a:srgbClr val="F26B43"/>
          </p15:clr>
        </p15:guide>
        <p15:guide id="7" pos="7392" userDrawn="1">
          <p15:clr>
            <a:srgbClr val="F26B43"/>
          </p15:clr>
        </p15:guide>
        <p15:guide id="9" orient="horz" pos="4211" userDrawn="1">
          <p15:clr>
            <a:srgbClr val="F26B43"/>
          </p15:clr>
        </p15:guide>
        <p15:guide id="10" orient="horz" pos="624" userDrawn="1">
          <p15:clr>
            <a:srgbClr val="F26B43"/>
          </p15:clr>
        </p15:guide>
        <p15:guide id="11" orient="horz" pos="4104" userDrawn="1">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1312" userDrawn="1">
          <p15:clr>
            <a:srgbClr val="F26B43"/>
          </p15:clr>
        </p15:guide>
        <p15:guide id="16" pos="7168" userDrawn="1">
          <p15:clr>
            <a:srgbClr val="F26B43"/>
          </p15:clr>
        </p15:guide>
        <p15:guide id="17" pos="35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457200" y="301752"/>
            <a:ext cx="11277600" cy="676656"/>
          </a:xfrm>
          <a:prstGeom prst="rect">
            <a:avLst/>
          </a:prstGeom>
        </p:spPr>
        <p:txBody>
          <a:bodyPr vert="horz" lIns="91440" tIns="45720" rIns="91440" bIns="45720" rtlCol="0" anchor="ctr">
            <a:no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457200" y="1316736"/>
            <a:ext cx="112776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11501883" y="6673531"/>
            <a:ext cx="474453" cy="161396"/>
          </a:xfrm>
          <a:prstGeom prst="rect">
            <a:avLst/>
          </a:prstGeom>
        </p:spPr>
        <p:txBody>
          <a:bodyPr vert="horz" lIns="45720" tIns="45720" rIns="45720" bIns="45720" rtlCol="0" anchor="ctr"/>
          <a:lstStyle>
            <a:lvl1pPr algn="r">
              <a:defRPr sz="800">
                <a:solidFill>
                  <a:schemeClr val="tx1"/>
                </a:solidFill>
                <a:latin typeface="Calibri" panose="020F0502020204030204" pitchFamily="34" charset="0"/>
                <a:cs typeface="Calibri" panose="020F0502020204030204" pitchFamily="34" charset="0"/>
              </a:defRPr>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125381513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24" r:id="rId7"/>
    <p:sldLayoutId id="2147483723" r:id="rId8"/>
  </p:sldLayoutIdLst>
  <p:hf hdr="0" dt="0"/>
  <p:txStyles>
    <p:titleStyle>
      <a:lvl1pPr algn="ctr" defTabSz="914400" rtl="0" eaLnBrk="1" latinLnBrk="0" hangingPunct="1">
        <a:lnSpc>
          <a:spcPct val="90000"/>
        </a:lnSpc>
        <a:spcBef>
          <a:spcPct val="0"/>
        </a:spcBef>
        <a:buNone/>
        <a:defRPr sz="5400" b="0" kern="1200">
          <a:solidFill>
            <a:schemeClr val="tx1"/>
          </a:solidFill>
          <a:latin typeface="Calibri Light" panose="020F0302020204030204" pitchFamily="34" charset="0"/>
          <a:ea typeface="+mj-ea"/>
          <a:cs typeface="Calibri Light" panose="020F0302020204030204" pitchFamily="34"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Calibri" panose="020F0502020204030204" pitchFamily="34" charset="0"/>
          <a:ea typeface="+mn-ea"/>
          <a:cs typeface="Calibri" panose="020F0502020204030204" pitchFamily="34"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Calibri" panose="020F0502020204030204" pitchFamily="34" charset="0"/>
          <a:ea typeface="+mn-ea"/>
          <a:cs typeface="Calibri" panose="020F0502020204030204" pitchFamily="34"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Calibri" panose="020F0502020204030204" pitchFamily="34" charset="0"/>
          <a:ea typeface="+mn-ea"/>
          <a:cs typeface="Calibri" panose="020F0502020204030204" pitchFamily="34"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userDrawn="1">
          <p15:clr>
            <a:srgbClr val="F26B43"/>
          </p15:clr>
        </p15:guide>
        <p15:guide id="6" pos="288" userDrawn="1">
          <p15:clr>
            <a:srgbClr val="F26B43"/>
          </p15:clr>
        </p15:guide>
        <p15:guide id="7" pos="7392" userDrawn="1">
          <p15:clr>
            <a:srgbClr val="F26B43"/>
          </p15:clr>
        </p15:guide>
        <p15:guide id="9" orient="horz" pos="4211" userDrawn="1">
          <p15:clr>
            <a:srgbClr val="F26B43"/>
          </p15:clr>
        </p15:guide>
        <p15:guide id="10" orient="horz" pos="624" userDrawn="1">
          <p15:clr>
            <a:srgbClr val="F26B43"/>
          </p15:clr>
        </p15:guide>
        <p15:guide id="11" orient="horz" pos="4104" userDrawn="1">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1312" userDrawn="1">
          <p15:clr>
            <a:srgbClr val="F26B43"/>
          </p15:clr>
        </p15:guide>
        <p15:guide id="16" pos="7168" userDrawn="1">
          <p15:clr>
            <a:srgbClr val="F26B43"/>
          </p15:clr>
        </p15:guide>
        <p15:guide id="17" pos="35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457202" y="1976546"/>
            <a:ext cx="8640791" cy="4351338"/>
          </a:xfrm>
          <a:prstGeom prst="rect">
            <a:avLst/>
          </a:prstGeom>
        </p:spPr>
        <p:txBody>
          <a:bodyPr vert="horz" lIns="91440" tIns="45720" rIns="91440" bIns="45720" rtlCol="0">
            <a:norm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20"/>
            <a:ext cx="12192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11516269" y="6682315"/>
            <a:ext cx="457200" cy="143831"/>
          </a:xfrm>
          <a:prstGeom prst="rect">
            <a:avLst/>
          </a:prstGeom>
        </p:spPr>
        <p:txBody>
          <a:bodyPr vert="horz" lIns="45720" tIns="45720" rIns="45720" bIns="45720" rtlCol="0" anchor="ctr"/>
          <a:lstStyle>
            <a:lvl1pPr algn="r">
              <a:defRPr lang="en-US" sz="800" smtClean="0">
                <a:solidFill>
                  <a:schemeClr val="tx1"/>
                </a:solidFill>
              </a:defRPr>
            </a:lvl1pPr>
          </a:lstStyle>
          <a:p>
            <a:fld id="{68151E55-6873-49E2-B8D5-2F265E6F1973}" type="slidenum">
              <a:rPr lang="en-US" smtClean="0"/>
              <a:pPr/>
              <a:t>‹#›</a:t>
            </a:fld>
            <a:endParaRPr lang="en-US" dirty="0"/>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8830323" y="1"/>
            <a:ext cx="3361677"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2"/>
                </a:solidFill>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2"/>
                </a:solidFill>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2"/>
                </a:solidFill>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457201" y="136257"/>
            <a:ext cx="8098404" cy="685800"/>
          </a:xfrm>
          <a:prstGeom prst="rect">
            <a:avLst/>
          </a:prstGeom>
        </p:spPr>
        <p:txBody>
          <a:bodyPr vert="horz" lIns="91440" tIns="45720" rIns="91440" bIns="45720" rtlCol="0" anchor="ctr">
            <a:normAutofit/>
          </a:bodyPr>
          <a:lstStyle/>
          <a:p>
            <a:r>
              <a:rPr lang="en-US" dirty="0"/>
              <a:t>Title goes here</a:t>
            </a:r>
          </a:p>
        </p:txBody>
      </p:sp>
    </p:spTree>
    <p:extLst>
      <p:ext uri="{BB962C8B-B14F-4D97-AF65-F5344CB8AC3E}">
        <p14:creationId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mn-lt"/>
          <a:ea typeface="+mn-ea"/>
          <a:cs typeface="+mn-cs"/>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userDrawn="1">
          <p15:clr>
            <a:srgbClr val="F26B43"/>
          </p15:clr>
        </p15:guide>
        <p15:guide id="2" orient="horz" pos="192" userDrawn="1">
          <p15:clr>
            <a:srgbClr val="F26B43"/>
          </p15:clr>
        </p15:guide>
        <p15:guide id="5" pos="7392" userDrawn="1">
          <p15:clr>
            <a:srgbClr val="F26B43"/>
          </p15:clr>
        </p15:guide>
        <p15:guide id="6" pos="288" userDrawn="1">
          <p15:clr>
            <a:srgbClr val="F26B43"/>
          </p15:clr>
        </p15:guide>
        <p15:guide id="7" pos="5728" userDrawn="1">
          <p15:clr>
            <a:srgbClr val="F26B43"/>
          </p15:clr>
        </p15:guide>
        <p15:guide id="9" orient="horz" pos="4211" userDrawn="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3973" userDrawn="1">
          <p15:clr>
            <a:srgbClr val="F26B43"/>
          </p15:clr>
        </p15:guide>
        <p15:guide id="14" orient="horz" pos="2260" userDrawn="1">
          <p15:clr>
            <a:srgbClr val="F26B43"/>
          </p15:clr>
        </p15:guide>
        <p15:guide id="15" pos="352"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457202" y="1976546"/>
            <a:ext cx="8640791" cy="4351338"/>
          </a:xfrm>
          <a:prstGeom prst="rect">
            <a:avLst/>
          </a:prstGeom>
        </p:spPr>
        <p:txBody>
          <a:bodyPr vert="horz" lIns="91440" tIns="45720" rIns="91440" bIns="45720" rtlCol="0">
            <a:normAutofit/>
          </a:bodyPr>
          <a:lstStyle/>
          <a:p>
            <a:pPr lvl="0"/>
            <a:r>
              <a:rPr lang="en-US" dirty="0"/>
              <a:t>Slide Content</a:t>
            </a:r>
          </a:p>
          <a:p>
            <a:pPr lvl="2"/>
            <a:r>
              <a:rPr lang="en-US" dirty="0"/>
              <a:t>Second level</a:t>
            </a:r>
          </a:p>
          <a:p>
            <a:pPr lvl="3"/>
            <a:r>
              <a:rPr lang="en-US" dirty="0"/>
              <a:t>Third level</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11516269" y="6682315"/>
            <a:ext cx="457200" cy="143831"/>
          </a:xfrm>
          <a:prstGeom prst="rect">
            <a:avLst/>
          </a:prstGeom>
        </p:spPr>
        <p:txBody>
          <a:bodyPr vert="horz" lIns="45720" tIns="45720" rIns="45720" bIns="45720" rtlCol="0" anchor="ctr"/>
          <a:lstStyle>
            <a:lvl1pPr algn="r">
              <a:defRPr lang="en-US" sz="800" smtClean="0">
                <a:solidFill>
                  <a:schemeClr val="tx1"/>
                </a:solidFill>
                <a:latin typeface="Calibri" panose="020F0502020204030204" pitchFamily="34" charset="0"/>
                <a:cs typeface="Calibri" panose="020F0502020204030204" pitchFamily="34" charset="0"/>
              </a:defRPr>
            </a:lvl1pPr>
          </a:lstStyle>
          <a:p>
            <a:fld id="{68151E55-6873-49E2-B8D5-2F265E6F1973}" type="slidenum">
              <a:rPr lang="en-US" smtClean="0"/>
              <a:pPr/>
              <a:t>‹#›</a:t>
            </a:fld>
            <a:endParaRPr lang="en-US" dirty="0"/>
          </a:p>
        </p:txBody>
      </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457201" y="136257"/>
            <a:ext cx="8098404" cy="685800"/>
          </a:xfrm>
          <a:prstGeom prst="rect">
            <a:avLst/>
          </a:prstGeom>
        </p:spPr>
        <p:txBody>
          <a:bodyPr vert="horz" lIns="91440" tIns="45720" rIns="91440" bIns="45720" rtlCol="0" anchor="ctr">
            <a:normAutofit/>
          </a:bodyPr>
          <a:lstStyle/>
          <a:p>
            <a:r>
              <a:rPr lang="en-US" dirty="0"/>
              <a:t>Title goes here</a:t>
            </a:r>
          </a:p>
        </p:txBody>
      </p:sp>
    </p:spTree>
    <p:extLst>
      <p:ext uri="{BB962C8B-B14F-4D97-AF65-F5344CB8AC3E}">
        <p14:creationId xmlns:p14="http://schemas.microsoft.com/office/powerpoint/2010/main" val="3038887798"/>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dt="0"/>
  <p:txStyles>
    <p:titleStyle>
      <a:lvl1pPr algn="l" defTabSz="914400" rtl="0" eaLnBrk="1" latinLnBrk="0" hangingPunct="1">
        <a:lnSpc>
          <a:spcPct val="90000"/>
        </a:lnSpc>
        <a:spcBef>
          <a:spcPct val="0"/>
        </a:spcBef>
        <a:buNone/>
        <a:defRPr sz="2400" b="1" kern="1200">
          <a:solidFill>
            <a:schemeClr val="tx1"/>
          </a:solidFill>
          <a:latin typeface="Calibri" panose="020F0502020204030204" pitchFamily="34" charset="0"/>
          <a:ea typeface="+mj-ea"/>
          <a:cs typeface="Calibri" panose="020F0502020204030204" pitchFamily="34" charset="0"/>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Calibri" panose="020F0502020204030204" pitchFamily="34" charset="0"/>
          <a:ea typeface="+mn-ea"/>
          <a:cs typeface="Calibri" panose="020F0502020204030204" pitchFamily="34" charset="0"/>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Calibri" panose="020F0502020204030204" pitchFamily="34" charset="0"/>
          <a:ea typeface="+mn-ea"/>
          <a:cs typeface="Calibri" panose="020F0502020204030204" pitchFamily="34" charset="0"/>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userDrawn="1">
          <p15:clr>
            <a:srgbClr val="F26B43"/>
          </p15:clr>
        </p15:guide>
        <p15:guide id="2" orient="horz" pos="192" userDrawn="1">
          <p15:clr>
            <a:srgbClr val="F26B43"/>
          </p15:clr>
        </p15:guide>
        <p15:guide id="5" pos="7392" userDrawn="1">
          <p15:clr>
            <a:srgbClr val="F26B43"/>
          </p15:clr>
        </p15:guide>
        <p15:guide id="6" pos="288" userDrawn="1">
          <p15:clr>
            <a:srgbClr val="F26B43"/>
          </p15:clr>
        </p15:guide>
        <p15:guide id="7" pos="5728" userDrawn="1">
          <p15:clr>
            <a:srgbClr val="F26B43"/>
          </p15:clr>
        </p15:guide>
        <p15:guide id="9" orient="horz" pos="4211" userDrawn="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3973" userDrawn="1">
          <p15:clr>
            <a:srgbClr val="F26B43"/>
          </p15:clr>
        </p15:guide>
        <p15:guide id="14" orient="horz" pos="2260" userDrawn="1">
          <p15:clr>
            <a:srgbClr val="F26B43"/>
          </p15:clr>
        </p15:guide>
        <p15:guide id="15" pos="352"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457200" y="136257"/>
            <a:ext cx="112776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457200" y="1371600"/>
            <a:ext cx="112776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20"/>
            <a:ext cx="12192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11501883" y="6673531"/>
            <a:ext cx="474453" cy="161396"/>
          </a:xfrm>
          <a:prstGeom prst="rect">
            <a:avLst/>
          </a:prstGeom>
        </p:spPr>
        <p:txBody>
          <a:bodyPr vert="horz" lIns="45720" tIns="45720" rIns="45720" bIns="45720" rtlCol="0" anchor="ctr"/>
          <a:lstStyle>
            <a:lvl1pPr algn="r">
              <a:defRPr sz="800">
                <a:solidFill>
                  <a:schemeClr val="tx1"/>
                </a:solidFill>
              </a:defRPr>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mn-lt"/>
          <a:ea typeface="+mn-ea"/>
          <a:cs typeface="+mn-cs"/>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userDrawn="1">
          <p15:clr>
            <a:srgbClr val="F26B43"/>
          </p15:clr>
        </p15:guide>
        <p15:guide id="6" pos="288" userDrawn="1">
          <p15:clr>
            <a:srgbClr val="F26B43"/>
          </p15:clr>
        </p15:guide>
        <p15:guide id="7" pos="7392" userDrawn="1">
          <p15:clr>
            <a:srgbClr val="F26B43"/>
          </p15:clr>
        </p15:guide>
        <p15:guide id="9" orient="horz" pos="4211" userDrawn="1">
          <p15:clr>
            <a:srgbClr val="F26B43"/>
          </p15:clr>
        </p15:guide>
        <p15:guide id="10" orient="horz" pos="624" userDrawn="1">
          <p15:clr>
            <a:srgbClr val="F26B43"/>
          </p15:clr>
        </p15:guide>
        <p15:guide id="11" orient="horz" pos="4104" userDrawn="1">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1312" userDrawn="1">
          <p15:clr>
            <a:srgbClr val="F26B43"/>
          </p15:clr>
        </p15:guide>
        <p15:guide id="16" pos="7168" userDrawn="1">
          <p15:clr>
            <a:srgbClr val="F26B43"/>
          </p15:clr>
        </p15:guide>
        <p15:guide id="17" pos="352"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457200" y="136257"/>
            <a:ext cx="112776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457200" y="1371600"/>
            <a:ext cx="112776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11501883" y="6673531"/>
            <a:ext cx="474453" cy="161396"/>
          </a:xfrm>
          <a:prstGeom prst="rect">
            <a:avLst/>
          </a:prstGeom>
        </p:spPr>
        <p:txBody>
          <a:bodyPr vert="horz" lIns="45720" tIns="45720" rIns="45720" bIns="45720" rtlCol="0" anchor="ctr"/>
          <a:lstStyle>
            <a:lvl1pPr algn="r">
              <a:defRPr sz="800">
                <a:solidFill>
                  <a:schemeClr val="tx1"/>
                </a:solidFill>
                <a:latin typeface="Calibri" panose="020F0502020204030204" pitchFamily="34" charset="0"/>
                <a:cs typeface="Calibri" panose="020F0502020204030204" pitchFamily="34" charset="0"/>
              </a:defRPr>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815942756"/>
      </p:ext>
    </p:extLst>
  </p:cSld>
  <p:clrMap bg1="lt1" tx1="dk1" bg2="lt2" tx2="dk2" accent1="accent1" accent2="accent2" accent3="accent3" accent4="accent4" accent5="accent5" accent6="accent6" hlink="hlink" folHlink="folHlink"/>
  <p:sldLayoutIdLst>
    <p:sldLayoutId id="2147483721" r:id="rId1"/>
    <p:sldLayoutId id="2147483722" r:id="rId2"/>
  </p:sldLayoutIdLst>
  <p:hf hdr="0" dt="0"/>
  <p:txStyles>
    <p:titleStyle>
      <a:lvl1pPr algn="ctr" defTabSz="914400" rtl="0" eaLnBrk="1" latinLnBrk="0" hangingPunct="1">
        <a:lnSpc>
          <a:spcPct val="90000"/>
        </a:lnSpc>
        <a:spcBef>
          <a:spcPct val="0"/>
        </a:spcBef>
        <a:buNone/>
        <a:defRPr sz="3200" b="0" kern="1200">
          <a:solidFill>
            <a:schemeClr val="tx1"/>
          </a:solidFill>
          <a:latin typeface="Calibri Light" panose="020F0302020204030204" pitchFamily="34" charset="0"/>
          <a:ea typeface="+mj-ea"/>
          <a:cs typeface="Calibri Light" panose="020F0302020204030204" pitchFamily="34"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Calibri" panose="020F0502020204030204" pitchFamily="34" charset="0"/>
          <a:ea typeface="+mn-ea"/>
          <a:cs typeface="Calibri" panose="020F0502020204030204" pitchFamily="34"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Calibri" panose="020F0502020204030204" pitchFamily="34" charset="0"/>
          <a:ea typeface="+mn-ea"/>
          <a:cs typeface="Calibri" panose="020F0502020204030204" pitchFamily="34"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Calibri" panose="020F0502020204030204" pitchFamily="34" charset="0"/>
          <a:ea typeface="+mn-ea"/>
          <a:cs typeface="Calibri" panose="020F0502020204030204" pitchFamily="34"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userDrawn="1">
          <p15:clr>
            <a:srgbClr val="F26B43"/>
          </p15:clr>
        </p15:guide>
        <p15:guide id="6" pos="288" userDrawn="1">
          <p15:clr>
            <a:srgbClr val="F26B43"/>
          </p15:clr>
        </p15:guide>
        <p15:guide id="7" pos="7392" userDrawn="1">
          <p15:clr>
            <a:srgbClr val="F26B43"/>
          </p15:clr>
        </p15:guide>
        <p15:guide id="9" orient="horz" pos="4211" userDrawn="1">
          <p15:clr>
            <a:srgbClr val="F26B43"/>
          </p15:clr>
        </p15:guide>
        <p15:guide id="10" orient="horz" pos="624" userDrawn="1">
          <p15:clr>
            <a:srgbClr val="F26B43"/>
          </p15:clr>
        </p15:guide>
        <p15:guide id="11" orient="horz" pos="4104" userDrawn="1">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1312" userDrawn="1">
          <p15:clr>
            <a:srgbClr val="F26B43"/>
          </p15:clr>
        </p15:guide>
        <p15:guide id="16" pos="7168" userDrawn="1">
          <p15:clr>
            <a:srgbClr val="F26B43"/>
          </p15:clr>
        </p15:guide>
        <p15:guide id="17" pos="3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slide" Target="slide6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slide" Target="slide6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slide" Target="slide6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slide" Target="slide6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slide" Target="slide70.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slide" Target="slide71.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slide" Target="slide7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slide" Target="slide7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9.xml"/><Relationship Id="rId4" Type="http://schemas.openxmlformats.org/officeDocument/2006/relationships/slide" Target="slide7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slide" Target="slide75.xml"/><Relationship Id="rId5" Type="http://schemas.openxmlformats.org/officeDocument/2006/relationships/image" Target="../media/image31.png"/><Relationship Id="rId4" Type="http://schemas.openxmlformats.org/officeDocument/2006/relationships/hyperlink" Target="http://www.mhhe.com/kelto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slide" Target="slide7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slide" Target="slide7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slide" Target="slide78.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www.arenasimulation.com/" TargetMode="External"/><Relationship Id="rId2" Type="http://schemas.openxmlformats.org/officeDocument/2006/relationships/hyperlink" Target="http://www.rockwellautomation.com/" TargetMode="Externa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slide" Target="slide79.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slide" Target="slide80.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slide" Target="slide8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slide" Target="slide8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slide" Target="slide83.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slide" Target="slide84.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slide" Target="slide85.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slide" Target="slide8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9.xml"/><Relationship Id="rId4" Type="http://schemas.openxmlformats.org/officeDocument/2006/relationships/slide" Target="slide60.xml"/></Relationships>
</file>

<file path=ppt/slides/_rels/slide40.xml.rels><?xml version="1.0" encoding="UTF-8" standalone="yes"?>
<Relationships xmlns="http://schemas.openxmlformats.org/package/2006/relationships"><Relationship Id="rId3" Type="http://schemas.openxmlformats.org/officeDocument/2006/relationships/slide" Target="slide87.xml"/><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slide" Target="slide88.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 Id="rId4" Type="http://schemas.openxmlformats.org/officeDocument/2006/relationships/slide" Target="slide89.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13.xml"/><Relationship Id="rId4" Type="http://schemas.openxmlformats.org/officeDocument/2006/relationships/slide" Target="slide90.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slide" Target="slide91.xml"/><Relationship Id="rId5" Type="http://schemas.openxmlformats.org/officeDocument/2006/relationships/image" Target="../media/image56.png"/><Relationship Id="rId4" Type="http://schemas.openxmlformats.org/officeDocument/2006/relationships/hyperlink" Target="http://www.mhhe.com/kelton"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slide" Target="slide9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slide" Target="slide93.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slide" Target="slide6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hyperlink" Target="http://www.mhhe.com/kelton" TargetMode="External"/><Relationship Id="rId2" Type="http://schemas.openxmlformats.org/officeDocument/2006/relationships/image" Target="../media/image55.png"/><Relationship Id="rId1" Type="http://schemas.openxmlformats.org/officeDocument/2006/relationships/slideLayout" Target="../slideLayouts/slideLayout14.xml"/><Relationship Id="rId5" Type="http://schemas.openxmlformats.org/officeDocument/2006/relationships/slide" Target="slide94.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slide" Target="slide95.xml"/><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5.png"/><Relationship Id="rId1" Type="http://schemas.openxmlformats.org/officeDocument/2006/relationships/slideLayout" Target="../slideLayouts/slideLayout19.xml"/><Relationship Id="rId5" Type="http://schemas.openxmlformats.org/officeDocument/2006/relationships/image" Target="../media/image64.wmf"/><Relationship Id="rId4" Type="http://schemas.openxmlformats.org/officeDocument/2006/relationships/oleObject" Target="../embeddings/oleObject1.bin"/></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image" Target="../media/image66.png"/><Relationship Id="rId1" Type="http://schemas.openxmlformats.org/officeDocument/2006/relationships/slideLayout" Target="../slideLayouts/slideLayout19.xml"/><Relationship Id="rId6" Type="http://schemas.openxmlformats.org/officeDocument/2006/relationships/image" Target="../media/image68.wmf"/><Relationship Id="rId5" Type="http://schemas.openxmlformats.org/officeDocument/2006/relationships/oleObject" Target="../embeddings/oleObject3.bin"/><Relationship Id="rId4" Type="http://schemas.openxmlformats.org/officeDocument/2006/relationships/image" Target="../media/image67.wmf"/></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slide" Target="slide6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slide" Target="slide63.xml"/></Relationships>
</file>

<file path=ppt/slides/_rels/slide70.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slide" Target="slide27.xml"/><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9.xml"/><Relationship Id="rId4" Type="http://schemas.openxmlformats.org/officeDocument/2006/relationships/slide" Target="slide64.xml"/></Relationships>
</file>

<file path=ppt/slides/_rels/slide80.xml.rels><?xml version="1.0" encoding="UTF-8" standalone="yes"?>
<Relationships xmlns="http://schemas.openxmlformats.org/package/2006/relationships"><Relationship Id="rId2" Type="http://schemas.openxmlformats.org/officeDocument/2006/relationships/slide" Target="slide32.xml"/><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2" Type="http://schemas.openxmlformats.org/officeDocument/2006/relationships/slide" Target="slide37.xml"/><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slide" Target="slide65.xml"/></Relationships>
</file>

<file path=ppt/slides/_rels/slide90.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D7952-89A8-0F00-296E-8E5482241370}"/>
              </a:ext>
            </a:extLst>
          </p:cNvPr>
          <p:cNvSpPr>
            <a:spLocks noGrp="1"/>
          </p:cNvSpPr>
          <p:nvPr>
            <p:ph type="ctrTitle"/>
          </p:nvPr>
        </p:nvSpPr>
        <p:spPr/>
        <p:txBody>
          <a:bodyPr/>
          <a:lstStyle/>
          <a:p>
            <a:r>
              <a:rPr lang="en-US" dirty="0"/>
              <a:t>Guided Tour of Arena</a:t>
            </a:r>
          </a:p>
        </p:txBody>
      </p:sp>
      <p:sp>
        <p:nvSpPr>
          <p:cNvPr id="3" name="Subtitle 2">
            <a:extLst>
              <a:ext uri="{FF2B5EF4-FFF2-40B4-BE49-F238E27FC236}">
                <a16:creationId xmlns:a16="http://schemas.microsoft.com/office/drawing/2014/main" id="{BDA1B189-FDCA-6D4A-0FBD-56AEF95178A4}"/>
              </a:ext>
            </a:extLst>
          </p:cNvPr>
          <p:cNvSpPr>
            <a:spLocks noGrp="1"/>
          </p:cNvSpPr>
          <p:nvPr>
            <p:ph type="subTitle" idx="1"/>
          </p:nvPr>
        </p:nvSpPr>
        <p:spPr/>
        <p:txBody>
          <a:bodyPr/>
          <a:lstStyle/>
          <a:p>
            <a:r>
              <a:rPr lang="en-US" sz="2400" dirty="0"/>
              <a:t>Chapter 3</a:t>
            </a:r>
          </a:p>
        </p:txBody>
      </p:sp>
      <p:pic>
        <p:nvPicPr>
          <p:cNvPr id="6" name="Picture 5" descr="Book cover, Simulation with Arena, seventh edition by W. David Kelton, Nancy B. Zupick, and Nathan J. Ivey shows a blank flow diagram in background.">
            <a:extLst>
              <a:ext uri="{FF2B5EF4-FFF2-40B4-BE49-F238E27FC236}">
                <a16:creationId xmlns:a16="http://schemas.microsoft.com/office/drawing/2014/main" id="{CA873626-BF09-02C0-CC3C-BD6FF0F8E56E}"/>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7321670" y="847606"/>
            <a:ext cx="4387022" cy="5553193"/>
          </a:xfrm>
          <a:prstGeom prst="rect">
            <a:avLst/>
          </a:prstGeom>
        </p:spPr>
      </p:pic>
      <p:sp>
        <p:nvSpPr>
          <p:cNvPr id="7" name="Footer Placeholder 4">
            <a:extLst>
              <a:ext uri="{FF2B5EF4-FFF2-40B4-BE49-F238E27FC236}">
                <a16:creationId xmlns:a16="http://schemas.microsoft.com/office/drawing/2014/main" id="{BBE052E4-F1DC-BCA3-DD73-1A09DE4B723F}"/>
              </a:ext>
            </a:extLst>
          </p:cNvPr>
          <p:cNvSpPr txBox="1">
            <a:spLocks/>
          </p:cNvSpPr>
          <p:nvPr/>
        </p:nvSpPr>
        <p:spPr>
          <a:xfrm>
            <a:off x="0" y="6485207"/>
            <a:ext cx="12192000" cy="372793"/>
          </a:xfrm>
          <a:prstGeom prst="rect">
            <a:avLst/>
          </a:prstGeom>
        </p:spPr>
        <p:txBody>
          <a:bodyPr anchor="ctr"/>
          <a:lstStyle>
            <a:lvl1pPr marL="0" indent="0" algn="ctr" defTabSz="457200" rtl="0" eaLnBrk="1" latinLnBrk="0" hangingPunct="1">
              <a:spcBef>
                <a:spcPct val="20000"/>
              </a:spcBef>
              <a:buFont typeface="Arial"/>
              <a:buNone/>
              <a:defRPr sz="800" kern="1200">
                <a:solidFill>
                  <a:schemeClr val="bg1"/>
                </a:solidFill>
                <a:latin typeface="+mn-lt"/>
                <a:ea typeface="+mn-ea"/>
                <a:cs typeface="+mn-cs"/>
              </a:defRPr>
            </a:lvl1pPr>
            <a:lvl2pPr marL="742950" indent="-285750" algn="ctr" defTabSz="457200" rtl="0" eaLnBrk="1" latinLnBrk="0" hangingPunct="1">
              <a:spcBef>
                <a:spcPct val="20000"/>
              </a:spcBef>
              <a:buFont typeface="Arial"/>
              <a:buChar char="–"/>
              <a:defRPr sz="800" kern="1200">
                <a:solidFill>
                  <a:schemeClr val="bg1"/>
                </a:solidFill>
                <a:latin typeface="+mn-lt"/>
                <a:ea typeface="+mn-ea"/>
                <a:cs typeface="+mn-cs"/>
              </a:defRPr>
            </a:lvl2pPr>
            <a:lvl3pPr marL="1143000" indent="-228600" algn="ctr" defTabSz="457200" rtl="0" eaLnBrk="1" latinLnBrk="0" hangingPunct="1">
              <a:spcBef>
                <a:spcPct val="20000"/>
              </a:spcBef>
              <a:buFont typeface="Arial"/>
              <a:buChar char="•"/>
              <a:defRPr sz="800" kern="1200">
                <a:solidFill>
                  <a:schemeClr val="bg1"/>
                </a:solidFill>
                <a:latin typeface="+mn-lt"/>
                <a:ea typeface="+mn-ea"/>
                <a:cs typeface="+mn-cs"/>
              </a:defRPr>
            </a:lvl3pPr>
            <a:lvl4pPr marL="1600200" indent="-228600" algn="ctr" defTabSz="457200" rtl="0" eaLnBrk="1" latinLnBrk="0" hangingPunct="1">
              <a:spcBef>
                <a:spcPct val="20000"/>
              </a:spcBef>
              <a:buFont typeface="Arial"/>
              <a:buChar char="–"/>
              <a:defRPr sz="800" kern="1200">
                <a:solidFill>
                  <a:schemeClr val="bg1"/>
                </a:solidFill>
                <a:latin typeface="+mn-lt"/>
                <a:ea typeface="+mn-ea"/>
                <a:cs typeface="+mn-cs"/>
              </a:defRPr>
            </a:lvl4pPr>
            <a:lvl5pPr marL="2057400" indent="-228600" algn="ctr" defTabSz="457200" rtl="0" eaLnBrk="1" latinLnBrk="0" hangingPunct="1">
              <a:spcBef>
                <a:spcPct val="20000"/>
              </a:spcBef>
              <a:buFont typeface="Arial"/>
              <a:buChar char="»"/>
              <a:defRPr sz="8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latin typeface="Calibri" panose="020F0502020204030204" pitchFamily="34" charset="0"/>
                <a:cs typeface="Calibri" panose="020F0502020204030204" pitchFamily="34" charset="0"/>
              </a:rPr>
              <a:t>© McGraw Hill LLC. All rights reserved. No reproduction or distribution without the prior written consent of McGraw Hill LLC.</a:t>
            </a:r>
          </a:p>
        </p:txBody>
      </p:sp>
    </p:spTree>
    <p:extLst>
      <p:ext uri="{BB962C8B-B14F-4D97-AF65-F5344CB8AC3E}">
        <p14:creationId xmlns:p14="http://schemas.microsoft.com/office/powerpoint/2010/main" val="2042386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9E270F-64AC-0DD2-5A31-9C95F7C51C6D}"/>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1578864"/>
          </a:xfrm>
          <a:prstGeom prst="rect">
            <a:avLst/>
          </a:prstGeom>
        </p:spPr>
      </p:pic>
      <p:sp>
        <p:nvSpPr>
          <p:cNvPr id="2" name="Title 1">
            <a:extLst>
              <a:ext uri="{FF2B5EF4-FFF2-40B4-BE49-F238E27FC236}">
                <a16:creationId xmlns:a16="http://schemas.microsoft.com/office/drawing/2014/main" id="{2FF08922-4EC0-0CFE-F098-D37EDE695276}"/>
              </a:ext>
            </a:extLst>
          </p:cNvPr>
          <p:cNvSpPr>
            <a:spLocks noGrp="1"/>
          </p:cNvSpPr>
          <p:nvPr>
            <p:ph type="title"/>
          </p:nvPr>
        </p:nvSpPr>
        <p:spPr>
          <a:xfrm>
            <a:off x="457200" y="450127"/>
            <a:ext cx="11277600" cy="678611"/>
          </a:xfrm>
        </p:spPr>
        <p:txBody>
          <a:bodyPr/>
          <a:lstStyle/>
          <a:p>
            <a:r>
              <a:rPr lang="en-US" dirty="0">
                <a:solidFill>
                  <a:schemeClr val="bg1"/>
                </a:solidFill>
              </a:rPr>
              <a:t>Animate Tab</a:t>
            </a:r>
          </a:p>
        </p:txBody>
      </p:sp>
      <p:pic>
        <p:nvPicPr>
          <p:cNvPr id="10" name="Picture 9" descr="Animate ribbon with 8 tabs, File (highlighted red), Home, Animate (selected), Draw, Run, View, Tools, and Developer (highlighted).">
            <a:extLst>
              <a:ext uri="{FF2B5EF4-FFF2-40B4-BE49-F238E27FC236}">
                <a16:creationId xmlns:a16="http://schemas.microsoft.com/office/drawing/2014/main" id="{CC54DB3B-32F0-739F-1844-8EB6EC896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297" y="2638884"/>
            <a:ext cx="11257407" cy="1580232"/>
          </a:xfrm>
          <a:prstGeom prst="rect">
            <a:avLst/>
          </a:prstGeom>
        </p:spPr>
      </p:pic>
      <p:sp>
        <p:nvSpPr>
          <p:cNvPr id="9" name="Text Placeholder 8">
            <a:extLst>
              <a:ext uri="{FF2B5EF4-FFF2-40B4-BE49-F238E27FC236}">
                <a16:creationId xmlns:a16="http://schemas.microsoft.com/office/drawing/2014/main" id="{616FC569-DE11-DC65-9EF0-544E24C24D2A}"/>
              </a:ext>
            </a:extLst>
          </p:cNvPr>
          <p:cNvSpPr>
            <a:spLocks noGrp="1"/>
          </p:cNvSpPr>
          <p:nvPr>
            <p:ph type="body" sz="quarter" idx="14"/>
          </p:nvPr>
        </p:nvSpPr>
        <p:spPr/>
        <p:txBody>
          <a:bodyPr/>
          <a:lstStyle/>
          <a:p>
            <a:r>
              <a:rPr lang="en-US" dirty="0">
                <a:hlinkClick r:id="rId4" action="ppaction://hlinksldjump"/>
              </a:rPr>
              <a:t>Access the text alternative for slide images.</a:t>
            </a:r>
            <a:endParaRPr lang="en-US" dirty="0"/>
          </a:p>
        </p:txBody>
      </p:sp>
      <p:sp>
        <p:nvSpPr>
          <p:cNvPr id="6" name="Slide Number Placeholder 5">
            <a:extLst>
              <a:ext uri="{FF2B5EF4-FFF2-40B4-BE49-F238E27FC236}">
                <a16:creationId xmlns:a16="http://schemas.microsoft.com/office/drawing/2014/main" id="{7199DC04-94AA-F0D6-8FFE-052B5EBDABE3}"/>
              </a:ext>
            </a:extLst>
          </p:cNvPr>
          <p:cNvSpPr>
            <a:spLocks noGrp="1"/>
          </p:cNvSpPr>
          <p:nvPr>
            <p:ph type="sldNum" sz="quarter" idx="10"/>
          </p:nvPr>
        </p:nvSpPr>
        <p:spPr/>
        <p:txBody>
          <a:bodyPr/>
          <a:lstStyle/>
          <a:p>
            <a:fld id="{68151E55-6873-49E2-B8D5-2F265E6F1973}" type="slidenum">
              <a:rPr lang="en-US" smtClean="0"/>
              <a:t>10</a:t>
            </a:fld>
            <a:endParaRPr lang="en-US" dirty="0"/>
          </a:p>
        </p:txBody>
      </p:sp>
    </p:spTree>
    <p:extLst>
      <p:ext uri="{BB962C8B-B14F-4D97-AF65-F5344CB8AC3E}">
        <p14:creationId xmlns:p14="http://schemas.microsoft.com/office/powerpoint/2010/main" val="950251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9E270F-64AC-0DD2-5A31-9C95F7C51C6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12192000" cy="1578864"/>
          </a:xfrm>
          <a:prstGeom prst="rect">
            <a:avLst/>
          </a:prstGeom>
        </p:spPr>
      </p:pic>
      <p:sp>
        <p:nvSpPr>
          <p:cNvPr id="2" name="Title 1">
            <a:extLst>
              <a:ext uri="{FF2B5EF4-FFF2-40B4-BE49-F238E27FC236}">
                <a16:creationId xmlns:a16="http://schemas.microsoft.com/office/drawing/2014/main" id="{2FF08922-4EC0-0CFE-F098-D37EDE695276}"/>
              </a:ext>
            </a:extLst>
          </p:cNvPr>
          <p:cNvSpPr>
            <a:spLocks noGrp="1"/>
          </p:cNvSpPr>
          <p:nvPr>
            <p:ph type="title"/>
          </p:nvPr>
        </p:nvSpPr>
        <p:spPr>
          <a:xfrm>
            <a:off x="457200" y="450127"/>
            <a:ext cx="11277600" cy="678611"/>
          </a:xfrm>
        </p:spPr>
        <p:txBody>
          <a:bodyPr/>
          <a:lstStyle/>
          <a:p>
            <a:r>
              <a:rPr lang="en-US" dirty="0">
                <a:solidFill>
                  <a:schemeClr val="bg1"/>
                </a:solidFill>
              </a:rPr>
              <a:t>Draw Tab</a:t>
            </a:r>
          </a:p>
        </p:txBody>
      </p:sp>
      <p:pic>
        <p:nvPicPr>
          <p:cNvPr id="5" name="Picture 4" descr="Draw ribbon with 8 tabs, File (highlighted red), Home, Animate, Draw (selected), Run, View, Tools, and Developer.">
            <a:extLst>
              <a:ext uri="{FF2B5EF4-FFF2-40B4-BE49-F238E27FC236}">
                <a16:creationId xmlns:a16="http://schemas.microsoft.com/office/drawing/2014/main" id="{BC910F40-E469-730C-CBF6-9176BADEF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743" y="2735157"/>
            <a:ext cx="11190514" cy="1524081"/>
          </a:xfrm>
          <a:prstGeom prst="rect">
            <a:avLst/>
          </a:prstGeom>
        </p:spPr>
      </p:pic>
      <p:sp>
        <p:nvSpPr>
          <p:cNvPr id="9" name="Text Placeholder 8">
            <a:extLst>
              <a:ext uri="{FF2B5EF4-FFF2-40B4-BE49-F238E27FC236}">
                <a16:creationId xmlns:a16="http://schemas.microsoft.com/office/drawing/2014/main" id="{616FC569-DE11-DC65-9EF0-544E24C24D2A}"/>
              </a:ext>
            </a:extLst>
          </p:cNvPr>
          <p:cNvSpPr>
            <a:spLocks noGrp="1"/>
          </p:cNvSpPr>
          <p:nvPr>
            <p:ph type="body" sz="quarter" idx="14"/>
          </p:nvPr>
        </p:nvSpPr>
        <p:spPr/>
        <p:txBody>
          <a:bodyPr/>
          <a:lstStyle/>
          <a:p>
            <a:r>
              <a:rPr lang="en-US" dirty="0">
                <a:hlinkClick r:id="rId5" action="ppaction://hlinksldjump"/>
              </a:rPr>
              <a:t>Access the text alternative for slide images.</a:t>
            </a:r>
            <a:endParaRPr lang="en-US" dirty="0"/>
          </a:p>
        </p:txBody>
      </p:sp>
      <p:sp>
        <p:nvSpPr>
          <p:cNvPr id="6" name="Slide Number Placeholder 5">
            <a:extLst>
              <a:ext uri="{FF2B5EF4-FFF2-40B4-BE49-F238E27FC236}">
                <a16:creationId xmlns:a16="http://schemas.microsoft.com/office/drawing/2014/main" id="{7199DC04-94AA-F0D6-8FFE-052B5EBDABE3}"/>
              </a:ext>
            </a:extLst>
          </p:cNvPr>
          <p:cNvSpPr>
            <a:spLocks noGrp="1"/>
          </p:cNvSpPr>
          <p:nvPr>
            <p:ph type="sldNum" sz="quarter" idx="10"/>
          </p:nvPr>
        </p:nvSpPr>
        <p:spPr/>
        <p:txBody>
          <a:bodyPr/>
          <a:lstStyle/>
          <a:p>
            <a:fld id="{68151E55-6873-49E2-B8D5-2F265E6F1973}" type="slidenum">
              <a:rPr lang="en-US" smtClean="0"/>
              <a:t>11</a:t>
            </a:fld>
            <a:endParaRPr lang="en-US" dirty="0"/>
          </a:p>
        </p:txBody>
      </p:sp>
    </p:spTree>
    <p:extLst>
      <p:ext uri="{BB962C8B-B14F-4D97-AF65-F5344CB8AC3E}">
        <p14:creationId xmlns:p14="http://schemas.microsoft.com/office/powerpoint/2010/main" val="1523854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9E270F-64AC-0DD2-5A31-9C95F7C51C6D}"/>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1578864"/>
          </a:xfrm>
          <a:prstGeom prst="rect">
            <a:avLst/>
          </a:prstGeom>
        </p:spPr>
      </p:pic>
      <p:sp>
        <p:nvSpPr>
          <p:cNvPr id="2" name="Title 1">
            <a:extLst>
              <a:ext uri="{FF2B5EF4-FFF2-40B4-BE49-F238E27FC236}">
                <a16:creationId xmlns:a16="http://schemas.microsoft.com/office/drawing/2014/main" id="{2FF08922-4EC0-0CFE-F098-D37EDE695276}"/>
              </a:ext>
            </a:extLst>
          </p:cNvPr>
          <p:cNvSpPr>
            <a:spLocks noGrp="1"/>
          </p:cNvSpPr>
          <p:nvPr>
            <p:ph type="title"/>
          </p:nvPr>
        </p:nvSpPr>
        <p:spPr>
          <a:xfrm>
            <a:off x="457200" y="450127"/>
            <a:ext cx="11277600" cy="678611"/>
          </a:xfrm>
        </p:spPr>
        <p:txBody>
          <a:bodyPr/>
          <a:lstStyle/>
          <a:p>
            <a:r>
              <a:rPr lang="en-US" dirty="0">
                <a:solidFill>
                  <a:schemeClr val="bg1"/>
                </a:solidFill>
              </a:rPr>
              <a:t>Run Tab</a:t>
            </a:r>
          </a:p>
        </p:txBody>
      </p:sp>
      <p:pic>
        <p:nvPicPr>
          <p:cNvPr id="5" name="Picture 4" descr="Run ribbon with 8 tabs, File (highlighted in red), Home, Animate, Draw, Run (selected), View, Tools, and Developer.">
            <a:extLst>
              <a:ext uri="{FF2B5EF4-FFF2-40B4-BE49-F238E27FC236}">
                <a16:creationId xmlns:a16="http://schemas.microsoft.com/office/drawing/2014/main" id="{606E9BD2-F74B-758D-EF53-DAC11FB20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59" y="2469456"/>
            <a:ext cx="11501883" cy="2041584"/>
          </a:xfrm>
          <a:prstGeom prst="rect">
            <a:avLst/>
          </a:prstGeom>
        </p:spPr>
      </p:pic>
      <p:sp>
        <p:nvSpPr>
          <p:cNvPr id="9" name="Text Placeholder 8">
            <a:extLst>
              <a:ext uri="{FF2B5EF4-FFF2-40B4-BE49-F238E27FC236}">
                <a16:creationId xmlns:a16="http://schemas.microsoft.com/office/drawing/2014/main" id="{616FC569-DE11-DC65-9EF0-544E24C24D2A}"/>
              </a:ext>
            </a:extLst>
          </p:cNvPr>
          <p:cNvSpPr>
            <a:spLocks noGrp="1"/>
          </p:cNvSpPr>
          <p:nvPr>
            <p:ph type="body" sz="quarter" idx="14"/>
          </p:nvPr>
        </p:nvSpPr>
        <p:spPr/>
        <p:txBody>
          <a:bodyPr/>
          <a:lstStyle/>
          <a:p>
            <a:r>
              <a:rPr lang="en-US" dirty="0">
                <a:hlinkClick r:id="rId4" action="ppaction://hlinksldjump"/>
              </a:rPr>
              <a:t>Access the text alternative for slide images.</a:t>
            </a:r>
            <a:endParaRPr lang="en-US" dirty="0"/>
          </a:p>
        </p:txBody>
      </p:sp>
      <p:sp>
        <p:nvSpPr>
          <p:cNvPr id="6" name="Slide Number Placeholder 5">
            <a:extLst>
              <a:ext uri="{FF2B5EF4-FFF2-40B4-BE49-F238E27FC236}">
                <a16:creationId xmlns:a16="http://schemas.microsoft.com/office/drawing/2014/main" id="{7199DC04-94AA-F0D6-8FFE-052B5EBDABE3}"/>
              </a:ext>
            </a:extLst>
          </p:cNvPr>
          <p:cNvSpPr>
            <a:spLocks noGrp="1"/>
          </p:cNvSpPr>
          <p:nvPr>
            <p:ph type="sldNum" sz="quarter" idx="10"/>
          </p:nvPr>
        </p:nvSpPr>
        <p:spPr/>
        <p:txBody>
          <a:bodyPr/>
          <a:lstStyle/>
          <a:p>
            <a:fld id="{68151E55-6873-49E2-B8D5-2F265E6F1973}" type="slidenum">
              <a:rPr lang="en-US" smtClean="0"/>
              <a:t>12</a:t>
            </a:fld>
            <a:endParaRPr lang="en-US" dirty="0"/>
          </a:p>
        </p:txBody>
      </p:sp>
    </p:spTree>
    <p:extLst>
      <p:ext uri="{BB962C8B-B14F-4D97-AF65-F5344CB8AC3E}">
        <p14:creationId xmlns:p14="http://schemas.microsoft.com/office/powerpoint/2010/main" val="1950060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9E270F-64AC-0DD2-5A31-9C95F7C51C6D}"/>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1578864"/>
          </a:xfrm>
          <a:prstGeom prst="rect">
            <a:avLst/>
          </a:prstGeom>
        </p:spPr>
      </p:pic>
      <p:sp>
        <p:nvSpPr>
          <p:cNvPr id="2" name="Title 1">
            <a:extLst>
              <a:ext uri="{FF2B5EF4-FFF2-40B4-BE49-F238E27FC236}">
                <a16:creationId xmlns:a16="http://schemas.microsoft.com/office/drawing/2014/main" id="{2FF08922-4EC0-0CFE-F098-D37EDE695276}"/>
              </a:ext>
            </a:extLst>
          </p:cNvPr>
          <p:cNvSpPr>
            <a:spLocks noGrp="1"/>
          </p:cNvSpPr>
          <p:nvPr>
            <p:ph type="title"/>
          </p:nvPr>
        </p:nvSpPr>
        <p:spPr>
          <a:xfrm>
            <a:off x="457200" y="450127"/>
            <a:ext cx="11277600" cy="678611"/>
          </a:xfrm>
        </p:spPr>
        <p:txBody>
          <a:bodyPr/>
          <a:lstStyle/>
          <a:p>
            <a:r>
              <a:rPr lang="en-US" dirty="0">
                <a:solidFill>
                  <a:schemeClr val="bg1"/>
                </a:solidFill>
              </a:rPr>
              <a:t>View Tab</a:t>
            </a:r>
          </a:p>
        </p:txBody>
      </p:sp>
      <p:pic>
        <p:nvPicPr>
          <p:cNvPr id="5" name="Picture 4" descr="View ribbon with 8 tabs for moving around. Tabs are File (highlighted in red), Home, Animate, Draw, Run, View (selected), Tools, and Developer. ">
            <a:extLst>
              <a:ext uri="{FF2B5EF4-FFF2-40B4-BE49-F238E27FC236}">
                <a16:creationId xmlns:a16="http://schemas.microsoft.com/office/drawing/2014/main" id="{7256AF04-5065-53E7-8058-34D404D18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58" y="2750317"/>
            <a:ext cx="11501883" cy="1357365"/>
          </a:xfrm>
          <a:prstGeom prst="rect">
            <a:avLst/>
          </a:prstGeom>
        </p:spPr>
      </p:pic>
      <p:sp>
        <p:nvSpPr>
          <p:cNvPr id="9" name="Text Placeholder 8">
            <a:extLst>
              <a:ext uri="{FF2B5EF4-FFF2-40B4-BE49-F238E27FC236}">
                <a16:creationId xmlns:a16="http://schemas.microsoft.com/office/drawing/2014/main" id="{616FC569-DE11-DC65-9EF0-544E24C24D2A}"/>
              </a:ext>
            </a:extLst>
          </p:cNvPr>
          <p:cNvSpPr>
            <a:spLocks noGrp="1"/>
          </p:cNvSpPr>
          <p:nvPr>
            <p:ph type="body" sz="quarter" idx="14"/>
          </p:nvPr>
        </p:nvSpPr>
        <p:spPr/>
        <p:txBody>
          <a:bodyPr/>
          <a:lstStyle/>
          <a:p>
            <a:r>
              <a:rPr lang="en-US" dirty="0">
                <a:hlinkClick r:id="rId4" action="ppaction://hlinksldjump"/>
              </a:rPr>
              <a:t>Access the text alternative for slide images.</a:t>
            </a:r>
            <a:endParaRPr lang="en-US" dirty="0"/>
          </a:p>
        </p:txBody>
      </p:sp>
      <p:sp>
        <p:nvSpPr>
          <p:cNvPr id="6" name="Slide Number Placeholder 5">
            <a:extLst>
              <a:ext uri="{FF2B5EF4-FFF2-40B4-BE49-F238E27FC236}">
                <a16:creationId xmlns:a16="http://schemas.microsoft.com/office/drawing/2014/main" id="{7199DC04-94AA-F0D6-8FFE-052B5EBDABE3}"/>
              </a:ext>
            </a:extLst>
          </p:cNvPr>
          <p:cNvSpPr>
            <a:spLocks noGrp="1"/>
          </p:cNvSpPr>
          <p:nvPr>
            <p:ph type="sldNum" sz="quarter" idx="10"/>
          </p:nvPr>
        </p:nvSpPr>
        <p:spPr/>
        <p:txBody>
          <a:bodyPr/>
          <a:lstStyle/>
          <a:p>
            <a:fld id="{68151E55-6873-49E2-B8D5-2F265E6F1973}" type="slidenum">
              <a:rPr lang="en-US" smtClean="0"/>
              <a:t>13</a:t>
            </a:fld>
            <a:endParaRPr lang="en-US" dirty="0"/>
          </a:p>
        </p:txBody>
      </p:sp>
    </p:spTree>
    <p:extLst>
      <p:ext uri="{BB962C8B-B14F-4D97-AF65-F5344CB8AC3E}">
        <p14:creationId xmlns:p14="http://schemas.microsoft.com/office/powerpoint/2010/main" val="1453975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9E270F-64AC-0DD2-5A31-9C95F7C51C6D}"/>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1578864"/>
          </a:xfrm>
          <a:prstGeom prst="rect">
            <a:avLst/>
          </a:prstGeom>
        </p:spPr>
      </p:pic>
      <p:sp>
        <p:nvSpPr>
          <p:cNvPr id="2" name="Title 1">
            <a:extLst>
              <a:ext uri="{FF2B5EF4-FFF2-40B4-BE49-F238E27FC236}">
                <a16:creationId xmlns:a16="http://schemas.microsoft.com/office/drawing/2014/main" id="{2FF08922-4EC0-0CFE-F098-D37EDE695276}"/>
              </a:ext>
            </a:extLst>
          </p:cNvPr>
          <p:cNvSpPr>
            <a:spLocks noGrp="1"/>
          </p:cNvSpPr>
          <p:nvPr>
            <p:ph type="title"/>
          </p:nvPr>
        </p:nvSpPr>
        <p:spPr>
          <a:xfrm>
            <a:off x="457200" y="450127"/>
            <a:ext cx="11277600" cy="678611"/>
          </a:xfrm>
        </p:spPr>
        <p:txBody>
          <a:bodyPr/>
          <a:lstStyle/>
          <a:p>
            <a:r>
              <a:rPr lang="en-US" dirty="0">
                <a:solidFill>
                  <a:schemeClr val="bg1"/>
                </a:solidFill>
              </a:rPr>
              <a:t>Tools Tab</a:t>
            </a:r>
          </a:p>
        </p:txBody>
      </p:sp>
      <p:pic>
        <p:nvPicPr>
          <p:cNvPr id="5" name="Picture 4" descr="Tools ribbon with 8 tabs. Tabs are File (highlighted in red), Home, Animate, Draw, Run, View, Tools (selected), and Developer. ">
            <a:extLst>
              <a:ext uri="{FF2B5EF4-FFF2-40B4-BE49-F238E27FC236}">
                <a16:creationId xmlns:a16="http://schemas.microsoft.com/office/drawing/2014/main" id="{41BBBEEC-0F8E-E7D9-D330-0071247AB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85" y="2743200"/>
            <a:ext cx="11609831" cy="1444009"/>
          </a:xfrm>
          <a:prstGeom prst="rect">
            <a:avLst/>
          </a:prstGeom>
        </p:spPr>
      </p:pic>
      <p:sp>
        <p:nvSpPr>
          <p:cNvPr id="9" name="Text Placeholder 8">
            <a:extLst>
              <a:ext uri="{FF2B5EF4-FFF2-40B4-BE49-F238E27FC236}">
                <a16:creationId xmlns:a16="http://schemas.microsoft.com/office/drawing/2014/main" id="{616FC569-DE11-DC65-9EF0-544E24C24D2A}"/>
              </a:ext>
            </a:extLst>
          </p:cNvPr>
          <p:cNvSpPr>
            <a:spLocks noGrp="1"/>
          </p:cNvSpPr>
          <p:nvPr>
            <p:ph type="body" sz="quarter" idx="14"/>
          </p:nvPr>
        </p:nvSpPr>
        <p:spPr/>
        <p:txBody>
          <a:bodyPr/>
          <a:lstStyle/>
          <a:p>
            <a:r>
              <a:rPr lang="en-US" dirty="0">
                <a:hlinkClick r:id="rId4" action="ppaction://hlinksldjump"/>
              </a:rPr>
              <a:t>Access the text alternative for slide images.</a:t>
            </a:r>
            <a:endParaRPr lang="en-US" dirty="0"/>
          </a:p>
        </p:txBody>
      </p:sp>
      <p:sp>
        <p:nvSpPr>
          <p:cNvPr id="6" name="Slide Number Placeholder 5">
            <a:extLst>
              <a:ext uri="{FF2B5EF4-FFF2-40B4-BE49-F238E27FC236}">
                <a16:creationId xmlns:a16="http://schemas.microsoft.com/office/drawing/2014/main" id="{7199DC04-94AA-F0D6-8FFE-052B5EBDABE3}"/>
              </a:ext>
            </a:extLst>
          </p:cNvPr>
          <p:cNvSpPr>
            <a:spLocks noGrp="1"/>
          </p:cNvSpPr>
          <p:nvPr>
            <p:ph type="sldNum" sz="quarter" idx="10"/>
          </p:nvPr>
        </p:nvSpPr>
        <p:spPr/>
        <p:txBody>
          <a:bodyPr/>
          <a:lstStyle/>
          <a:p>
            <a:fld id="{68151E55-6873-49E2-B8D5-2F265E6F1973}" type="slidenum">
              <a:rPr lang="en-US" smtClean="0"/>
              <a:t>14</a:t>
            </a:fld>
            <a:endParaRPr lang="en-US" dirty="0"/>
          </a:p>
        </p:txBody>
      </p:sp>
    </p:spTree>
    <p:extLst>
      <p:ext uri="{BB962C8B-B14F-4D97-AF65-F5344CB8AC3E}">
        <p14:creationId xmlns:p14="http://schemas.microsoft.com/office/powerpoint/2010/main" val="3486276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C27D0E-6195-5297-2E9B-63ABE2A7B4A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4072128" cy="6673531"/>
          </a:xfrm>
          <a:prstGeom prst="rect">
            <a:avLst/>
          </a:prstGeom>
        </p:spPr>
      </p:pic>
      <p:sp>
        <p:nvSpPr>
          <p:cNvPr id="2" name="Title 1">
            <a:extLst>
              <a:ext uri="{FF2B5EF4-FFF2-40B4-BE49-F238E27FC236}">
                <a16:creationId xmlns:a16="http://schemas.microsoft.com/office/drawing/2014/main" id="{16265972-F38A-7045-FF49-DA1095992693}"/>
              </a:ext>
            </a:extLst>
          </p:cNvPr>
          <p:cNvSpPr>
            <a:spLocks noGrp="1"/>
          </p:cNvSpPr>
          <p:nvPr>
            <p:ph type="title"/>
          </p:nvPr>
        </p:nvSpPr>
        <p:spPr>
          <a:xfrm>
            <a:off x="342069" y="640080"/>
            <a:ext cx="3387991" cy="5586984"/>
          </a:xfrm>
        </p:spPr>
        <p:txBody>
          <a:bodyPr/>
          <a:lstStyle/>
          <a:p>
            <a:r>
              <a:rPr lang="en-US" dirty="0">
                <a:solidFill>
                  <a:schemeClr val="bg1"/>
                </a:solidFill>
              </a:rPr>
              <a:t>Template Panels</a:t>
            </a:r>
          </a:p>
        </p:txBody>
      </p:sp>
      <p:pic>
        <p:nvPicPr>
          <p:cNvPr id="9" name="Picture 8" descr="A screen grab of the Arena project bar with data definition and discrete processing templates.">
            <a:extLst>
              <a:ext uri="{FF2B5EF4-FFF2-40B4-BE49-F238E27FC236}">
                <a16:creationId xmlns:a16="http://schemas.microsoft.com/office/drawing/2014/main" id="{36995232-D449-1AD7-2209-A5D7EC5B688A}"/>
              </a:ext>
            </a:extLst>
          </p:cNvPr>
          <p:cNvPicPr>
            <a:picLocks noChangeAspect="1"/>
          </p:cNvPicPr>
          <p:nvPr/>
        </p:nvPicPr>
        <p:blipFill>
          <a:blip r:embed="rId4"/>
          <a:stretch>
            <a:fillRect/>
          </a:stretch>
        </p:blipFill>
        <p:spPr>
          <a:xfrm>
            <a:off x="5278888" y="256279"/>
            <a:ext cx="5706351" cy="5913633"/>
          </a:xfrm>
          <a:prstGeom prst="rect">
            <a:avLst/>
          </a:prstGeom>
        </p:spPr>
      </p:pic>
      <p:sp>
        <p:nvSpPr>
          <p:cNvPr id="19" name="Text Placeholder 18">
            <a:extLst>
              <a:ext uri="{FF2B5EF4-FFF2-40B4-BE49-F238E27FC236}">
                <a16:creationId xmlns:a16="http://schemas.microsoft.com/office/drawing/2014/main" id="{CE368EA6-FE40-2E34-6D22-3A305D013F61}"/>
              </a:ext>
            </a:extLst>
          </p:cNvPr>
          <p:cNvSpPr>
            <a:spLocks noGrp="1"/>
          </p:cNvSpPr>
          <p:nvPr>
            <p:ph type="body" sz="quarter" idx="19"/>
          </p:nvPr>
        </p:nvSpPr>
        <p:spPr>
          <a:xfrm>
            <a:off x="6528816" y="6336792"/>
            <a:ext cx="3206496" cy="192024"/>
          </a:xfrm>
        </p:spPr>
        <p:txBody>
          <a:bodyPr/>
          <a:lstStyle/>
          <a:p>
            <a:r>
              <a:rPr lang="en-US" dirty="0">
                <a:hlinkClick r:id="rId5" action="ppaction://hlinksldjump"/>
              </a:rPr>
              <a:t>Access the text alternative for slide images.</a:t>
            </a:r>
            <a:endParaRPr lang="en-US" dirty="0"/>
          </a:p>
        </p:txBody>
      </p:sp>
      <p:sp>
        <p:nvSpPr>
          <p:cNvPr id="11" name="Slide Number Placeholder 10">
            <a:extLst>
              <a:ext uri="{FF2B5EF4-FFF2-40B4-BE49-F238E27FC236}">
                <a16:creationId xmlns:a16="http://schemas.microsoft.com/office/drawing/2014/main" id="{EDD1D592-CF0E-3E6E-0AF3-0D84D12BE552}"/>
              </a:ext>
            </a:extLst>
          </p:cNvPr>
          <p:cNvSpPr>
            <a:spLocks noGrp="1"/>
          </p:cNvSpPr>
          <p:nvPr>
            <p:ph type="sldNum" sz="quarter" idx="10"/>
          </p:nvPr>
        </p:nvSpPr>
        <p:spPr/>
        <p:txBody>
          <a:bodyPr/>
          <a:lstStyle/>
          <a:p>
            <a:fld id="{68151E55-6873-49E2-B8D5-2F265E6F1973}" type="slidenum">
              <a:rPr lang="en-US" smtClean="0"/>
              <a:t>15</a:t>
            </a:fld>
            <a:endParaRPr lang="en-US" dirty="0"/>
          </a:p>
        </p:txBody>
      </p:sp>
    </p:spTree>
    <p:extLst>
      <p:ext uri="{BB962C8B-B14F-4D97-AF65-F5344CB8AC3E}">
        <p14:creationId xmlns:p14="http://schemas.microsoft.com/office/powerpoint/2010/main" val="4034294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C27D0E-6195-5297-2E9B-63ABE2A7B4A6}"/>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4072128" cy="6673531"/>
          </a:xfrm>
          <a:prstGeom prst="rect">
            <a:avLst/>
          </a:prstGeom>
        </p:spPr>
      </p:pic>
      <p:sp>
        <p:nvSpPr>
          <p:cNvPr id="2" name="Title 1">
            <a:extLst>
              <a:ext uri="{FF2B5EF4-FFF2-40B4-BE49-F238E27FC236}">
                <a16:creationId xmlns:a16="http://schemas.microsoft.com/office/drawing/2014/main" id="{16265972-F38A-7045-FF49-DA1095992693}"/>
              </a:ext>
            </a:extLst>
          </p:cNvPr>
          <p:cNvSpPr>
            <a:spLocks noGrp="1"/>
          </p:cNvSpPr>
          <p:nvPr>
            <p:ph type="title"/>
          </p:nvPr>
        </p:nvSpPr>
        <p:spPr/>
        <p:txBody>
          <a:bodyPr/>
          <a:lstStyle/>
          <a:p>
            <a:r>
              <a:rPr lang="en-US" dirty="0">
                <a:solidFill>
                  <a:schemeClr val="bg1"/>
                </a:solidFill>
              </a:rPr>
              <a:t>Modules</a:t>
            </a:r>
          </a:p>
        </p:txBody>
      </p:sp>
      <p:pic>
        <p:nvPicPr>
          <p:cNvPr id="15" name="Picture 14">
            <a:extLst>
              <a:ext uri="{FF2B5EF4-FFF2-40B4-BE49-F238E27FC236}">
                <a16:creationId xmlns:a16="http://schemas.microsoft.com/office/drawing/2014/main" id="{15F6DE01-D2F3-58A1-3ED1-264B09AE082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62726" y="295307"/>
            <a:ext cx="6279424" cy="5505165"/>
          </a:xfrm>
          <a:prstGeom prst="rect">
            <a:avLst/>
          </a:prstGeom>
        </p:spPr>
      </p:pic>
      <p:sp>
        <p:nvSpPr>
          <p:cNvPr id="4" name="Content Placeholder 3">
            <a:extLst>
              <a:ext uri="{FF2B5EF4-FFF2-40B4-BE49-F238E27FC236}">
                <a16:creationId xmlns:a16="http://schemas.microsoft.com/office/drawing/2014/main" id="{53205A0E-4AED-5ACE-B13E-D0564EBD757E}"/>
              </a:ext>
            </a:extLst>
          </p:cNvPr>
          <p:cNvSpPr>
            <a:spLocks noGrp="1"/>
          </p:cNvSpPr>
          <p:nvPr>
            <p:ph sz="quarter" idx="11"/>
          </p:nvPr>
        </p:nvSpPr>
        <p:spPr>
          <a:xfrm>
            <a:off x="5174696" y="549777"/>
            <a:ext cx="6251671" cy="514525"/>
          </a:xfrm>
        </p:spPr>
        <p:txBody>
          <a:bodyPr anchor="ctr">
            <a:normAutofit/>
          </a:bodyPr>
          <a:lstStyle/>
          <a:p>
            <a:r>
              <a:rPr lang="en-US" sz="2400" dirty="0"/>
              <a:t>Basic building blocks of simulation model</a:t>
            </a:r>
          </a:p>
        </p:txBody>
      </p:sp>
      <p:sp>
        <p:nvSpPr>
          <p:cNvPr id="6" name="Content Placeholder 5">
            <a:extLst>
              <a:ext uri="{FF2B5EF4-FFF2-40B4-BE49-F238E27FC236}">
                <a16:creationId xmlns:a16="http://schemas.microsoft.com/office/drawing/2014/main" id="{CA52E0C3-71C7-C1BF-D4BF-BD298E1CCC94}"/>
              </a:ext>
            </a:extLst>
          </p:cNvPr>
          <p:cNvSpPr>
            <a:spLocks noGrp="1"/>
          </p:cNvSpPr>
          <p:nvPr>
            <p:ph sz="quarter" idx="14"/>
          </p:nvPr>
        </p:nvSpPr>
        <p:spPr>
          <a:xfrm>
            <a:off x="5174695" y="1109272"/>
            <a:ext cx="6032087" cy="5264456"/>
          </a:xfrm>
        </p:spPr>
        <p:txBody>
          <a:bodyPr>
            <a:noAutofit/>
          </a:bodyPr>
          <a:lstStyle/>
          <a:p>
            <a:pPr lvl="0"/>
            <a:r>
              <a:rPr lang="en-US" sz="1900" dirty="0"/>
              <a:t>Two types:  </a:t>
            </a:r>
            <a:r>
              <a:rPr lang="en-US" sz="1900" i="1" dirty="0"/>
              <a:t>flowchart</a:t>
            </a:r>
            <a:r>
              <a:rPr lang="en-US" sz="1900" dirty="0"/>
              <a:t> and </a:t>
            </a:r>
            <a:r>
              <a:rPr lang="en-US" sz="1900" i="1" dirty="0"/>
              <a:t>data</a:t>
            </a:r>
            <a:endParaRPr lang="en-US" sz="1900" dirty="0"/>
          </a:p>
          <a:p>
            <a:pPr lvl="0"/>
            <a:r>
              <a:rPr lang="en-US" sz="1900" dirty="0"/>
              <a:t>Different types of modules for different actions, specifications</a:t>
            </a:r>
          </a:p>
          <a:p>
            <a:pPr lvl="0"/>
            <a:r>
              <a:rPr lang="en-US" sz="1900" dirty="0"/>
              <a:t>“Blank” modules: on Project Bar</a:t>
            </a:r>
          </a:p>
          <a:p>
            <a:pPr marL="283464" lvl="1" indent="-283464">
              <a:spcBef>
                <a:spcPts val="0"/>
              </a:spcBef>
            </a:pPr>
            <a:r>
              <a:rPr lang="en-US" sz="1900" dirty="0"/>
              <a:t>Add a flowchart module to model by dragging it from Project Bar into flowchart view of model window</a:t>
            </a:r>
          </a:p>
          <a:p>
            <a:pPr marL="566928" lvl="2">
              <a:spcBef>
                <a:spcPts val="0"/>
              </a:spcBef>
            </a:pPr>
            <a:r>
              <a:rPr lang="en-US" sz="1900" dirty="0"/>
              <a:t>Can have many instances of same kind of flowchart module in model</a:t>
            </a:r>
          </a:p>
          <a:p>
            <a:pPr marL="283464" lvl="1" indent="-283464">
              <a:spcBef>
                <a:spcPts val="0"/>
              </a:spcBef>
            </a:pPr>
            <a:r>
              <a:rPr lang="en-US" sz="1900" dirty="0"/>
              <a:t>To add a data module: select it (single-click) in Project Bar, edit in spreadsheet view of model window</a:t>
            </a:r>
          </a:p>
          <a:p>
            <a:pPr marL="566928" lvl="2">
              <a:spcBef>
                <a:spcPts val="0"/>
              </a:spcBef>
            </a:pPr>
            <a:r>
              <a:rPr lang="en-US" sz="1900" dirty="0"/>
              <a:t>Only one instance of each kind of data module in model, but it can have many entries (rows) in spreadsheet view</a:t>
            </a:r>
          </a:p>
          <a:p>
            <a:pPr marL="566928" lvl="2">
              <a:spcBef>
                <a:spcPts val="0"/>
              </a:spcBef>
            </a:pPr>
            <a:r>
              <a:rPr lang="en-US" sz="1900" dirty="0"/>
              <a:t>Can use Edit via Dialog – double-click on number in leftmost column</a:t>
            </a:r>
          </a:p>
        </p:txBody>
      </p:sp>
      <p:sp>
        <p:nvSpPr>
          <p:cNvPr id="11" name="Slide Number Placeholder 10">
            <a:extLst>
              <a:ext uri="{FF2B5EF4-FFF2-40B4-BE49-F238E27FC236}">
                <a16:creationId xmlns:a16="http://schemas.microsoft.com/office/drawing/2014/main" id="{EDD1D592-CF0E-3E6E-0AF3-0D84D12BE552}"/>
              </a:ext>
            </a:extLst>
          </p:cNvPr>
          <p:cNvSpPr>
            <a:spLocks noGrp="1"/>
          </p:cNvSpPr>
          <p:nvPr>
            <p:ph type="sldNum" sz="quarter" idx="10"/>
          </p:nvPr>
        </p:nvSpPr>
        <p:spPr/>
        <p:txBody>
          <a:bodyPr/>
          <a:lstStyle/>
          <a:p>
            <a:fld id="{68151E55-6873-49E2-B8D5-2F265E6F1973}" type="slidenum">
              <a:rPr lang="en-US" smtClean="0"/>
              <a:t>16</a:t>
            </a:fld>
            <a:endParaRPr lang="en-US" dirty="0"/>
          </a:p>
        </p:txBody>
      </p:sp>
    </p:spTree>
    <p:extLst>
      <p:ext uri="{BB962C8B-B14F-4D97-AF65-F5344CB8AC3E}">
        <p14:creationId xmlns:p14="http://schemas.microsoft.com/office/powerpoint/2010/main" val="96151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D77FFB7-B79D-B367-0CAA-170992BF2F71}"/>
              </a:ext>
              <a:ext uri="{C183D7F6-B498-43B3-948B-1728B52AA6E4}">
                <adec:decorative xmlns:adec="http://schemas.microsoft.com/office/drawing/2017/decorative" val="1"/>
              </a:ext>
            </a:extLst>
          </p:cNvPr>
          <p:cNvPicPr>
            <a:picLocks noChangeAspect="1"/>
          </p:cNvPicPr>
          <p:nvPr/>
        </p:nvPicPr>
        <p:blipFill rotWithShape="1">
          <a:blip r:embed="rId2"/>
          <a:srcRect l="-1" r="586"/>
          <a:stretch/>
        </p:blipFill>
        <p:spPr>
          <a:xfrm>
            <a:off x="0" y="3852993"/>
            <a:ext cx="12192000" cy="2820538"/>
          </a:xfrm>
          <a:prstGeom prst="rect">
            <a:avLst/>
          </a:prstGeom>
        </p:spPr>
      </p:pic>
      <p:sp>
        <p:nvSpPr>
          <p:cNvPr id="2" name="Title 1">
            <a:extLst>
              <a:ext uri="{FF2B5EF4-FFF2-40B4-BE49-F238E27FC236}">
                <a16:creationId xmlns:a16="http://schemas.microsoft.com/office/drawing/2014/main" id="{7D47BE0D-B83E-535D-5663-7015D0DD4C55}"/>
              </a:ext>
            </a:extLst>
          </p:cNvPr>
          <p:cNvSpPr>
            <a:spLocks noGrp="1"/>
          </p:cNvSpPr>
          <p:nvPr>
            <p:ph type="title"/>
          </p:nvPr>
        </p:nvSpPr>
        <p:spPr>
          <a:xfrm>
            <a:off x="262329" y="2430907"/>
            <a:ext cx="4864308" cy="909402"/>
          </a:xfrm>
        </p:spPr>
        <p:txBody>
          <a:bodyPr/>
          <a:lstStyle/>
          <a:p>
            <a:r>
              <a:rPr lang="en-US" dirty="0"/>
              <a:t>Data Modules </a:t>
            </a:r>
            <a:r>
              <a:rPr lang="en-US" sz="1600" dirty="0"/>
              <a:t>1</a:t>
            </a:r>
          </a:p>
        </p:txBody>
      </p:sp>
      <p:pic>
        <p:nvPicPr>
          <p:cNvPr id="7" name="Picture 6" descr="A screen grab of the Arena project bar, with data modules of the data definition template panel displayed.">
            <a:extLst>
              <a:ext uri="{FF2B5EF4-FFF2-40B4-BE49-F238E27FC236}">
                <a16:creationId xmlns:a16="http://schemas.microsoft.com/office/drawing/2014/main" id="{E921367A-93A1-BF45-23EC-EE29D36D9561}"/>
              </a:ext>
            </a:extLst>
          </p:cNvPr>
          <p:cNvPicPr>
            <a:picLocks noChangeAspect="1"/>
          </p:cNvPicPr>
          <p:nvPr/>
        </p:nvPicPr>
        <p:blipFill rotWithShape="1">
          <a:blip r:embed="rId3">
            <a:extLst>
              <a:ext uri="{28A0092B-C50C-407E-A947-70E740481C1C}">
                <a14:useLocalDpi xmlns:a14="http://schemas.microsoft.com/office/drawing/2010/main" val="0"/>
              </a:ext>
            </a:extLst>
          </a:blip>
          <a:srcRect t="21042" r="61368"/>
          <a:stretch/>
        </p:blipFill>
        <p:spPr>
          <a:xfrm>
            <a:off x="7308252" y="243238"/>
            <a:ext cx="2735860" cy="5793492"/>
          </a:xfrm>
          <a:prstGeom prst="rect">
            <a:avLst/>
          </a:prstGeom>
        </p:spPr>
      </p:pic>
      <p:sp>
        <p:nvSpPr>
          <p:cNvPr id="4" name="Text Placeholder 3">
            <a:extLst>
              <a:ext uri="{FF2B5EF4-FFF2-40B4-BE49-F238E27FC236}">
                <a16:creationId xmlns:a16="http://schemas.microsoft.com/office/drawing/2014/main" id="{3D112B5F-4E4C-A15E-886A-07CD4E0ADFD9}"/>
              </a:ext>
            </a:extLst>
          </p:cNvPr>
          <p:cNvSpPr>
            <a:spLocks noGrp="1"/>
          </p:cNvSpPr>
          <p:nvPr>
            <p:ph type="body" sz="quarter" idx="14"/>
          </p:nvPr>
        </p:nvSpPr>
        <p:spPr>
          <a:xfrm>
            <a:off x="4492752" y="6665976"/>
            <a:ext cx="3206496" cy="192024"/>
          </a:xfrm>
        </p:spPr>
        <p:txBody>
          <a:bodyPr/>
          <a:lstStyle/>
          <a:p>
            <a:r>
              <a:rPr lang="en-US" dirty="0">
                <a:hlinkClick r:id="rId4" action="ppaction://hlinksldjump"/>
              </a:rPr>
              <a:t>Access the text alternative for slide images.</a:t>
            </a:r>
            <a:endParaRPr lang="en-US" dirty="0"/>
          </a:p>
        </p:txBody>
      </p:sp>
      <p:sp>
        <p:nvSpPr>
          <p:cNvPr id="6" name="Slide Number Placeholder 5">
            <a:extLst>
              <a:ext uri="{FF2B5EF4-FFF2-40B4-BE49-F238E27FC236}">
                <a16:creationId xmlns:a16="http://schemas.microsoft.com/office/drawing/2014/main" id="{30C0489D-70B8-34DA-7D1D-151C8F1F8C60}"/>
              </a:ext>
            </a:extLst>
          </p:cNvPr>
          <p:cNvSpPr>
            <a:spLocks noGrp="1"/>
          </p:cNvSpPr>
          <p:nvPr>
            <p:ph type="sldNum" sz="quarter" idx="10"/>
          </p:nvPr>
        </p:nvSpPr>
        <p:spPr/>
        <p:txBody>
          <a:bodyPr/>
          <a:lstStyle/>
          <a:p>
            <a:fld id="{68151E55-6873-49E2-B8D5-2F265E6F1973}" type="slidenum">
              <a:rPr lang="en-US" smtClean="0"/>
              <a:t>17</a:t>
            </a:fld>
            <a:endParaRPr lang="en-US" dirty="0"/>
          </a:p>
        </p:txBody>
      </p:sp>
    </p:spTree>
    <p:extLst>
      <p:ext uri="{BB962C8B-B14F-4D97-AF65-F5344CB8AC3E}">
        <p14:creationId xmlns:p14="http://schemas.microsoft.com/office/powerpoint/2010/main" val="1717770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7825DDC-B3CB-5BAE-0443-DCC18C14F65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4072128" cy="6673531"/>
          </a:xfrm>
          <a:prstGeom prst="rect">
            <a:avLst/>
          </a:prstGeom>
        </p:spPr>
      </p:pic>
      <p:sp>
        <p:nvSpPr>
          <p:cNvPr id="2" name="Title 1">
            <a:extLst>
              <a:ext uri="{FF2B5EF4-FFF2-40B4-BE49-F238E27FC236}">
                <a16:creationId xmlns:a16="http://schemas.microsoft.com/office/drawing/2014/main" id="{16265972-F38A-7045-FF49-DA1095992693}"/>
              </a:ext>
            </a:extLst>
          </p:cNvPr>
          <p:cNvSpPr>
            <a:spLocks noGrp="1"/>
          </p:cNvSpPr>
          <p:nvPr>
            <p:ph type="title"/>
          </p:nvPr>
        </p:nvSpPr>
        <p:spPr>
          <a:xfrm>
            <a:off x="326136" y="640080"/>
            <a:ext cx="3419856" cy="5586984"/>
          </a:xfrm>
        </p:spPr>
        <p:txBody>
          <a:bodyPr/>
          <a:lstStyle/>
          <a:p>
            <a:pPr algn="ctr"/>
            <a:r>
              <a:rPr lang="en-US" dirty="0">
                <a:solidFill>
                  <a:schemeClr val="bg1"/>
                </a:solidFill>
              </a:rPr>
              <a:t>Data Modules </a:t>
            </a:r>
            <a:r>
              <a:rPr lang="en-US" sz="1600" dirty="0">
                <a:solidFill>
                  <a:schemeClr val="bg1"/>
                </a:solidFill>
              </a:rPr>
              <a:t>2</a:t>
            </a:r>
          </a:p>
        </p:txBody>
      </p:sp>
      <p:sp>
        <p:nvSpPr>
          <p:cNvPr id="13" name="Content Placeholder 12">
            <a:extLst>
              <a:ext uri="{FF2B5EF4-FFF2-40B4-BE49-F238E27FC236}">
                <a16:creationId xmlns:a16="http://schemas.microsoft.com/office/drawing/2014/main" id="{5562591A-B63E-8588-A17E-02ED3C5FAF1A}"/>
              </a:ext>
            </a:extLst>
          </p:cNvPr>
          <p:cNvSpPr>
            <a:spLocks noGrp="1"/>
          </p:cNvSpPr>
          <p:nvPr>
            <p:ph sz="quarter" idx="11"/>
          </p:nvPr>
        </p:nvSpPr>
        <p:spPr>
          <a:xfrm>
            <a:off x="4482060" y="419725"/>
            <a:ext cx="7293863" cy="6041036"/>
          </a:xfrm>
        </p:spPr>
        <p:txBody>
          <a:bodyPr anchor="t">
            <a:normAutofit/>
          </a:bodyPr>
          <a:lstStyle/>
          <a:p>
            <a:r>
              <a:rPr lang="en-US" altLang="en-US" dirty="0"/>
              <a:t>Set values, conditions, etc. for whole model</a:t>
            </a:r>
          </a:p>
          <a:p>
            <a:pPr marL="283464" lvl="1" indent="-283464">
              <a:spcBef>
                <a:spcPts val="0"/>
              </a:spcBef>
              <a:buFont typeface="Arial" panose="020B0604020202020204" pitchFamily="34" charset="0"/>
              <a:buChar char="•"/>
            </a:pPr>
            <a:r>
              <a:rPr lang="en-US" altLang="en-US" dirty="0"/>
              <a:t>No entity flow, no connections</a:t>
            </a:r>
          </a:p>
          <a:p>
            <a:r>
              <a:rPr lang="en-US" altLang="en-US" dirty="0"/>
              <a:t>Data Definition panel data modules:</a:t>
            </a:r>
          </a:p>
          <a:p>
            <a:pPr marL="283464" lvl="1" indent="-283464">
              <a:spcBef>
                <a:spcPts val="0"/>
              </a:spcBef>
              <a:buFont typeface="Arial" panose="020B0604020202020204" pitchFamily="34" charset="0"/>
              <a:buChar char="•"/>
            </a:pPr>
            <a:r>
              <a:rPr lang="en-US" altLang="en-US" dirty="0"/>
              <a:t>Attribute, Entity, Queue, Resource, Variable, Schedule, Set</a:t>
            </a:r>
          </a:p>
          <a:p>
            <a:r>
              <a:rPr lang="en-US" altLang="en-US" dirty="0"/>
              <a:t>Data Module Icons in Project Bar will look like little spreadsheets but may have a different color to identify their purpose.  For example, data modules on the Animation panel are going to be orange in color.</a:t>
            </a:r>
          </a:p>
          <a:p>
            <a:r>
              <a:rPr lang="en-US" altLang="en-US" dirty="0"/>
              <a:t>To use a data module, select it (single-click) in Project Bar, edit in spreadsheet view</a:t>
            </a:r>
          </a:p>
          <a:p>
            <a:pPr marL="283464" lvl="1" indent="-283464">
              <a:spcBef>
                <a:spcPts val="0"/>
              </a:spcBef>
              <a:buFont typeface="Arial" panose="020B0604020202020204" pitchFamily="34" charset="0"/>
              <a:buChar char="•"/>
            </a:pPr>
            <a:r>
              <a:rPr lang="en-US" altLang="en-US" dirty="0"/>
              <a:t>Can edit via dialog – double-click in leftmost column, or right-click and select Edit via Dialog</a:t>
            </a:r>
          </a:p>
          <a:p>
            <a:pPr marL="283464" lvl="1" indent="-283464">
              <a:spcBef>
                <a:spcPts val="0"/>
              </a:spcBef>
              <a:buFont typeface="Arial" panose="020B0604020202020204" pitchFamily="34" charset="0"/>
              <a:buChar char="•"/>
            </a:pPr>
            <a:r>
              <a:rPr lang="en-US" altLang="en-US" dirty="0"/>
              <a:t>Double-click where indicated to add new row</a:t>
            </a:r>
          </a:p>
          <a:p>
            <a:pPr marL="283464" lvl="1" indent="-283464">
              <a:spcBef>
                <a:spcPts val="0"/>
              </a:spcBef>
              <a:buFont typeface="Arial" panose="020B0604020202020204" pitchFamily="34" charset="0"/>
              <a:buChar char="•"/>
            </a:pPr>
            <a:r>
              <a:rPr lang="en-US" altLang="en-US" dirty="0"/>
              <a:t>Right-click on row, column to do different things</a:t>
            </a:r>
          </a:p>
          <a:p>
            <a:r>
              <a:rPr lang="en-US" altLang="en-US" dirty="0"/>
              <a:t>At most one instance of each kind of data module in a model</a:t>
            </a:r>
          </a:p>
          <a:p>
            <a:pPr marL="283464" lvl="1" indent="-283464">
              <a:spcBef>
                <a:spcPts val="0"/>
              </a:spcBef>
              <a:buFont typeface="Arial" panose="020B0604020202020204" pitchFamily="34" charset="0"/>
              <a:buChar char="•"/>
            </a:pPr>
            <a:r>
              <a:rPr lang="en-US" altLang="en-US" dirty="0"/>
              <a:t>But each one can have many entries (rows)</a:t>
            </a:r>
            <a:endParaRPr lang="en-US" dirty="0"/>
          </a:p>
        </p:txBody>
      </p:sp>
      <p:sp>
        <p:nvSpPr>
          <p:cNvPr id="11" name="Slide Number Placeholder 10">
            <a:extLst>
              <a:ext uri="{FF2B5EF4-FFF2-40B4-BE49-F238E27FC236}">
                <a16:creationId xmlns:a16="http://schemas.microsoft.com/office/drawing/2014/main" id="{EDD1D592-CF0E-3E6E-0AF3-0D84D12BE552}"/>
              </a:ext>
            </a:extLst>
          </p:cNvPr>
          <p:cNvSpPr>
            <a:spLocks noGrp="1"/>
          </p:cNvSpPr>
          <p:nvPr>
            <p:ph type="sldNum" sz="quarter" idx="10"/>
          </p:nvPr>
        </p:nvSpPr>
        <p:spPr/>
        <p:txBody>
          <a:bodyPr/>
          <a:lstStyle/>
          <a:p>
            <a:fld id="{68151E55-6873-49E2-B8D5-2F265E6F1973}" type="slidenum">
              <a:rPr lang="en-US" smtClean="0"/>
              <a:t>18</a:t>
            </a:fld>
            <a:endParaRPr lang="en-US" dirty="0"/>
          </a:p>
        </p:txBody>
      </p:sp>
    </p:spTree>
    <p:extLst>
      <p:ext uri="{BB962C8B-B14F-4D97-AF65-F5344CB8AC3E}">
        <p14:creationId xmlns:p14="http://schemas.microsoft.com/office/powerpoint/2010/main" val="1062120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D77FFB7-B79D-B367-0CAA-170992BF2F71}"/>
              </a:ext>
              <a:ext uri="{C183D7F6-B498-43B3-948B-1728B52AA6E4}">
                <adec:decorative xmlns:adec="http://schemas.microsoft.com/office/drawing/2017/decorative" val="1"/>
              </a:ext>
            </a:extLst>
          </p:cNvPr>
          <p:cNvPicPr>
            <a:picLocks noChangeAspect="1"/>
          </p:cNvPicPr>
          <p:nvPr/>
        </p:nvPicPr>
        <p:blipFill rotWithShape="1">
          <a:blip r:embed="rId3"/>
          <a:srcRect l="-1" r="586"/>
          <a:stretch/>
        </p:blipFill>
        <p:spPr>
          <a:xfrm>
            <a:off x="0" y="3852993"/>
            <a:ext cx="12192000" cy="2820538"/>
          </a:xfrm>
          <a:prstGeom prst="rect">
            <a:avLst/>
          </a:prstGeom>
        </p:spPr>
      </p:pic>
      <p:sp>
        <p:nvSpPr>
          <p:cNvPr id="2" name="Title 1">
            <a:extLst>
              <a:ext uri="{FF2B5EF4-FFF2-40B4-BE49-F238E27FC236}">
                <a16:creationId xmlns:a16="http://schemas.microsoft.com/office/drawing/2014/main" id="{7D47BE0D-B83E-535D-5663-7015D0DD4C55}"/>
              </a:ext>
            </a:extLst>
          </p:cNvPr>
          <p:cNvSpPr>
            <a:spLocks noGrp="1"/>
          </p:cNvSpPr>
          <p:nvPr>
            <p:ph type="title"/>
          </p:nvPr>
        </p:nvSpPr>
        <p:spPr>
          <a:xfrm>
            <a:off x="262328" y="2430907"/>
            <a:ext cx="5833671" cy="909402"/>
          </a:xfrm>
        </p:spPr>
        <p:txBody>
          <a:bodyPr/>
          <a:lstStyle/>
          <a:p>
            <a:r>
              <a:rPr lang="en-US" dirty="0"/>
              <a:t>Flowchart Modules </a:t>
            </a:r>
            <a:r>
              <a:rPr lang="en-US" sz="1600" dirty="0"/>
              <a:t>1</a:t>
            </a:r>
          </a:p>
        </p:txBody>
      </p:sp>
      <p:pic>
        <p:nvPicPr>
          <p:cNvPr id="3" name="Picture 2" descr="A screen grab of the Arena project bar and a window titled Model 1.">
            <a:extLst>
              <a:ext uri="{FF2B5EF4-FFF2-40B4-BE49-F238E27FC236}">
                <a16:creationId xmlns:a16="http://schemas.microsoft.com/office/drawing/2014/main" id="{0028FF17-D402-1993-FAB4-9384408CE3CF}"/>
              </a:ext>
            </a:extLst>
          </p:cNvPr>
          <p:cNvPicPr>
            <a:picLocks noChangeAspect="1"/>
          </p:cNvPicPr>
          <p:nvPr/>
        </p:nvPicPr>
        <p:blipFill>
          <a:blip r:embed="rId4"/>
          <a:stretch>
            <a:fillRect/>
          </a:stretch>
        </p:blipFill>
        <p:spPr>
          <a:xfrm>
            <a:off x="6573907" y="806927"/>
            <a:ext cx="5163022" cy="4866147"/>
          </a:xfrm>
          <a:prstGeom prst="rect">
            <a:avLst/>
          </a:prstGeom>
        </p:spPr>
      </p:pic>
      <p:sp>
        <p:nvSpPr>
          <p:cNvPr id="4" name="Text Placeholder 3">
            <a:extLst>
              <a:ext uri="{FF2B5EF4-FFF2-40B4-BE49-F238E27FC236}">
                <a16:creationId xmlns:a16="http://schemas.microsoft.com/office/drawing/2014/main" id="{3D112B5F-4E4C-A15E-886A-07CD4E0ADFD9}"/>
              </a:ext>
            </a:extLst>
          </p:cNvPr>
          <p:cNvSpPr>
            <a:spLocks noGrp="1"/>
          </p:cNvSpPr>
          <p:nvPr>
            <p:ph type="body" sz="quarter" idx="14"/>
          </p:nvPr>
        </p:nvSpPr>
        <p:spPr>
          <a:xfrm>
            <a:off x="4492752" y="6675457"/>
            <a:ext cx="3206496" cy="192024"/>
          </a:xfrm>
        </p:spPr>
        <p:txBody>
          <a:bodyPr/>
          <a:lstStyle/>
          <a:p>
            <a:r>
              <a:rPr lang="en-US" dirty="0">
                <a:hlinkClick r:id="rId5" action="ppaction://hlinksldjump"/>
              </a:rPr>
              <a:t>Access the text alternative for slide images.</a:t>
            </a:r>
            <a:endParaRPr lang="en-US" dirty="0"/>
          </a:p>
        </p:txBody>
      </p:sp>
      <p:sp>
        <p:nvSpPr>
          <p:cNvPr id="6" name="Slide Number Placeholder 5">
            <a:extLst>
              <a:ext uri="{FF2B5EF4-FFF2-40B4-BE49-F238E27FC236}">
                <a16:creationId xmlns:a16="http://schemas.microsoft.com/office/drawing/2014/main" id="{30C0489D-70B8-34DA-7D1D-151C8F1F8C60}"/>
              </a:ext>
            </a:extLst>
          </p:cNvPr>
          <p:cNvSpPr>
            <a:spLocks noGrp="1"/>
          </p:cNvSpPr>
          <p:nvPr>
            <p:ph type="sldNum" sz="quarter" idx="10"/>
          </p:nvPr>
        </p:nvSpPr>
        <p:spPr/>
        <p:txBody>
          <a:bodyPr/>
          <a:lstStyle/>
          <a:p>
            <a:fld id="{68151E55-6873-49E2-B8D5-2F265E6F1973}" type="slidenum">
              <a:rPr lang="en-US" smtClean="0"/>
              <a:t>19</a:t>
            </a:fld>
            <a:endParaRPr lang="en-US" dirty="0"/>
          </a:p>
        </p:txBody>
      </p:sp>
    </p:spTree>
    <p:extLst>
      <p:ext uri="{BB962C8B-B14F-4D97-AF65-F5344CB8AC3E}">
        <p14:creationId xmlns:p14="http://schemas.microsoft.com/office/powerpoint/2010/main" val="4243971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2CA4F50-8F5A-7206-4FA2-80670390BE2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5754625" cy="6673531"/>
          </a:xfrm>
          <a:prstGeom prst="rect">
            <a:avLst/>
          </a:prstGeom>
        </p:spPr>
      </p:pic>
      <p:sp>
        <p:nvSpPr>
          <p:cNvPr id="2" name="Title 1">
            <a:extLst>
              <a:ext uri="{FF2B5EF4-FFF2-40B4-BE49-F238E27FC236}">
                <a16:creationId xmlns:a16="http://schemas.microsoft.com/office/drawing/2014/main" id="{C5E6CEFA-902F-BF47-2324-091CB654EAF8}"/>
              </a:ext>
            </a:extLst>
          </p:cNvPr>
          <p:cNvSpPr>
            <a:spLocks noGrp="1"/>
          </p:cNvSpPr>
          <p:nvPr>
            <p:ph type="title"/>
          </p:nvPr>
        </p:nvSpPr>
        <p:spPr>
          <a:xfrm>
            <a:off x="211216" y="640080"/>
            <a:ext cx="3419856" cy="5586984"/>
          </a:xfrm>
        </p:spPr>
        <p:txBody>
          <a:bodyPr/>
          <a:lstStyle/>
          <a:p>
            <a:r>
              <a:rPr lang="en-US" dirty="0">
                <a:solidFill>
                  <a:schemeClr val="bg1"/>
                </a:solidFill>
              </a:rPr>
              <a:t>What We’ll Do .</a:t>
            </a:r>
            <a:r>
              <a:rPr lang="en-US" sz="100" dirty="0">
                <a:solidFill>
                  <a:schemeClr val="bg1"/>
                </a:solidFill>
              </a:rPr>
              <a:t> </a:t>
            </a:r>
            <a:r>
              <a:rPr lang="en-US" dirty="0">
                <a:solidFill>
                  <a:schemeClr val="bg1"/>
                </a:solidFill>
              </a:rPr>
              <a:t>.</a:t>
            </a:r>
            <a:r>
              <a:rPr lang="en-US" sz="100" dirty="0">
                <a:solidFill>
                  <a:schemeClr val="bg1"/>
                </a:solidFill>
              </a:rPr>
              <a:t> </a:t>
            </a:r>
            <a:r>
              <a:rPr lang="en-US" dirty="0">
                <a:solidFill>
                  <a:schemeClr val="bg1"/>
                </a:solidFill>
              </a:rPr>
              <a:t>.</a:t>
            </a:r>
          </a:p>
        </p:txBody>
      </p:sp>
      <p:pic>
        <p:nvPicPr>
          <p:cNvPr id="15" name="Picture 14">
            <a:extLst>
              <a:ext uri="{FF2B5EF4-FFF2-40B4-BE49-F238E27FC236}">
                <a16:creationId xmlns:a16="http://schemas.microsoft.com/office/drawing/2014/main" id="{5C5F4515-2272-2B49-F2A7-5CC97BBE21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19050" y="676261"/>
            <a:ext cx="6498899" cy="5108891"/>
          </a:xfrm>
          <a:prstGeom prst="rect">
            <a:avLst/>
          </a:prstGeom>
        </p:spPr>
      </p:pic>
      <p:sp>
        <p:nvSpPr>
          <p:cNvPr id="3" name="Content Placeholder 2">
            <a:extLst>
              <a:ext uri="{FF2B5EF4-FFF2-40B4-BE49-F238E27FC236}">
                <a16:creationId xmlns:a16="http://schemas.microsoft.com/office/drawing/2014/main" id="{308A88CF-EC9A-2A4B-4B47-E10DF1479D33}"/>
              </a:ext>
            </a:extLst>
          </p:cNvPr>
          <p:cNvSpPr>
            <a:spLocks noGrp="1"/>
          </p:cNvSpPr>
          <p:nvPr>
            <p:ph sz="quarter" idx="11"/>
          </p:nvPr>
        </p:nvSpPr>
        <p:spPr>
          <a:xfrm>
            <a:off x="5115080" y="697043"/>
            <a:ext cx="6801867" cy="612476"/>
          </a:xfrm>
        </p:spPr>
        <p:txBody>
          <a:bodyPr>
            <a:normAutofit/>
          </a:bodyPr>
          <a:lstStyle/>
          <a:p>
            <a:r>
              <a:rPr lang="en-US" dirty="0"/>
              <a:t>Start Arena – A Tour of the Application</a:t>
            </a:r>
          </a:p>
        </p:txBody>
      </p:sp>
      <p:sp>
        <p:nvSpPr>
          <p:cNvPr id="4" name="Content Placeholder 3">
            <a:extLst>
              <a:ext uri="{FF2B5EF4-FFF2-40B4-BE49-F238E27FC236}">
                <a16:creationId xmlns:a16="http://schemas.microsoft.com/office/drawing/2014/main" id="{261DC37F-9511-FFB8-844F-786AC84A73DC}"/>
              </a:ext>
            </a:extLst>
          </p:cNvPr>
          <p:cNvSpPr>
            <a:spLocks noGrp="1"/>
          </p:cNvSpPr>
          <p:nvPr>
            <p:ph sz="quarter" idx="14"/>
          </p:nvPr>
        </p:nvSpPr>
        <p:spPr>
          <a:xfrm>
            <a:off x="5115080" y="1425692"/>
            <a:ext cx="6801867" cy="649138"/>
          </a:xfrm>
        </p:spPr>
        <p:txBody>
          <a:bodyPr>
            <a:normAutofit/>
          </a:bodyPr>
          <a:lstStyle/>
          <a:p>
            <a:r>
              <a:rPr lang="en-US" dirty="0"/>
              <a:t>Load, explore,  and run an existing model</a:t>
            </a:r>
          </a:p>
        </p:txBody>
      </p:sp>
      <p:sp>
        <p:nvSpPr>
          <p:cNvPr id="5" name="Content Placeholder 4">
            <a:extLst>
              <a:ext uri="{FF2B5EF4-FFF2-40B4-BE49-F238E27FC236}">
                <a16:creationId xmlns:a16="http://schemas.microsoft.com/office/drawing/2014/main" id="{E886AA56-C688-AF63-C77A-32A5B46B23C6}"/>
              </a:ext>
            </a:extLst>
          </p:cNvPr>
          <p:cNvSpPr>
            <a:spLocks noGrp="1"/>
          </p:cNvSpPr>
          <p:nvPr>
            <p:ph sz="quarter" idx="15"/>
          </p:nvPr>
        </p:nvSpPr>
        <p:spPr>
          <a:xfrm>
            <a:off x="5110083" y="2161023"/>
            <a:ext cx="6801867" cy="673100"/>
          </a:xfrm>
        </p:spPr>
        <p:txBody>
          <a:bodyPr>
            <a:normAutofit/>
          </a:bodyPr>
          <a:lstStyle/>
          <a:p>
            <a:r>
              <a:rPr lang="en-US" dirty="0"/>
              <a:t>Construct a model from scratch</a:t>
            </a:r>
          </a:p>
        </p:txBody>
      </p:sp>
      <p:sp>
        <p:nvSpPr>
          <p:cNvPr id="6" name="Content Placeholder 5">
            <a:extLst>
              <a:ext uri="{FF2B5EF4-FFF2-40B4-BE49-F238E27FC236}">
                <a16:creationId xmlns:a16="http://schemas.microsoft.com/office/drawing/2014/main" id="{24B2688A-0FBE-5A3D-8669-25B7A3D99EB8}"/>
              </a:ext>
            </a:extLst>
          </p:cNvPr>
          <p:cNvSpPr>
            <a:spLocks noGrp="1"/>
          </p:cNvSpPr>
          <p:nvPr>
            <p:ph sz="quarter" idx="16"/>
          </p:nvPr>
        </p:nvSpPr>
        <p:spPr>
          <a:xfrm>
            <a:off x="5110083" y="2875346"/>
            <a:ext cx="6502869" cy="698500"/>
          </a:xfrm>
        </p:spPr>
        <p:txBody>
          <a:bodyPr>
            <a:noAutofit/>
          </a:bodyPr>
          <a:lstStyle/>
          <a:p>
            <a:r>
              <a:rPr lang="en-US" dirty="0"/>
              <a:t>Use just these basic building blocks in case study to address real operational question</a:t>
            </a:r>
          </a:p>
        </p:txBody>
      </p:sp>
      <p:sp>
        <p:nvSpPr>
          <p:cNvPr id="7" name="Content Placeholder 6">
            <a:extLst>
              <a:ext uri="{FF2B5EF4-FFF2-40B4-BE49-F238E27FC236}">
                <a16:creationId xmlns:a16="http://schemas.microsoft.com/office/drawing/2014/main" id="{62F7EEC3-3D01-88D6-05C5-D82F2425AD7F}"/>
              </a:ext>
            </a:extLst>
          </p:cNvPr>
          <p:cNvSpPr>
            <a:spLocks noGrp="1"/>
          </p:cNvSpPr>
          <p:nvPr>
            <p:ph sz="quarter" idx="17"/>
          </p:nvPr>
        </p:nvSpPr>
        <p:spPr>
          <a:xfrm>
            <a:off x="5110082" y="3610846"/>
            <a:ext cx="6801867" cy="698500"/>
          </a:xfrm>
        </p:spPr>
        <p:txBody>
          <a:bodyPr>
            <a:normAutofit/>
          </a:bodyPr>
          <a:lstStyle/>
          <a:p>
            <a:r>
              <a:rPr lang="en-US" dirty="0"/>
              <a:t>Tour menus, toolbars, drawing, printing</a:t>
            </a:r>
          </a:p>
        </p:txBody>
      </p:sp>
      <p:sp>
        <p:nvSpPr>
          <p:cNvPr id="8" name="Content Placeholder 7">
            <a:extLst>
              <a:ext uri="{FF2B5EF4-FFF2-40B4-BE49-F238E27FC236}">
                <a16:creationId xmlns:a16="http://schemas.microsoft.com/office/drawing/2014/main" id="{CD18DB93-82B2-FA1D-94AA-588998B66126}"/>
              </a:ext>
            </a:extLst>
          </p:cNvPr>
          <p:cNvSpPr>
            <a:spLocks noGrp="1"/>
          </p:cNvSpPr>
          <p:nvPr>
            <p:ph sz="quarter" idx="18"/>
          </p:nvPr>
        </p:nvSpPr>
        <p:spPr>
          <a:xfrm>
            <a:off x="5110082" y="4342520"/>
            <a:ext cx="6801867" cy="733425"/>
          </a:xfrm>
        </p:spPr>
        <p:txBody>
          <a:bodyPr>
            <a:normAutofit/>
          </a:bodyPr>
          <a:lstStyle/>
          <a:p>
            <a:r>
              <a:rPr lang="en-US" dirty="0"/>
              <a:t>Help system</a:t>
            </a:r>
          </a:p>
        </p:txBody>
      </p:sp>
      <p:sp>
        <p:nvSpPr>
          <p:cNvPr id="9" name="Content Placeholder 8">
            <a:extLst>
              <a:ext uri="{FF2B5EF4-FFF2-40B4-BE49-F238E27FC236}">
                <a16:creationId xmlns:a16="http://schemas.microsoft.com/office/drawing/2014/main" id="{E8503AC2-B547-4592-7B20-85D0314D610E}"/>
              </a:ext>
            </a:extLst>
          </p:cNvPr>
          <p:cNvSpPr>
            <a:spLocks noGrp="1"/>
          </p:cNvSpPr>
          <p:nvPr>
            <p:ph type="body" sz="quarter" idx="19"/>
          </p:nvPr>
        </p:nvSpPr>
        <p:spPr>
          <a:xfrm>
            <a:off x="5110050" y="5084407"/>
            <a:ext cx="4138879" cy="491933"/>
          </a:xfrm>
        </p:spPr>
        <p:txBody>
          <a:bodyPr anchor="t"/>
          <a:lstStyle/>
          <a:p>
            <a:pPr algn="l"/>
            <a:r>
              <a:rPr lang="en-US" sz="2000" dirty="0"/>
              <a:t>Options for running and control</a:t>
            </a:r>
          </a:p>
        </p:txBody>
      </p:sp>
      <p:sp>
        <p:nvSpPr>
          <p:cNvPr id="11" name="Slide Number Placeholder 10">
            <a:extLst>
              <a:ext uri="{FF2B5EF4-FFF2-40B4-BE49-F238E27FC236}">
                <a16:creationId xmlns:a16="http://schemas.microsoft.com/office/drawing/2014/main" id="{E9DF8AF3-976F-5C3C-A30B-A2B3F1AB33D5}"/>
              </a:ext>
            </a:extLst>
          </p:cNvPr>
          <p:cNvSpPr>
            <a:spLocks noGrp="1"/>
          </p:cNvSpPr>
          <p:nvPr>
            <p:ph type="sldNum" sz="quarter" idx="10"/>
          </p:nvPr>
        </p:nvSpPr>
        <p:spPr/>
        <p:txBody>
          <a:bodyPr/>
          <a:lstStyle/>
          <a:p>
            <a:fld id="{68151E55-6873-49E2-B8D5-2F265E6F1973}" type="slidenum">
              <a:rPr lang="en-US" smtClean="0"/>
              <a:t>2</a:t>
            </a:fld>
            <a:endParaRPr lang="en-US" dirty="0"/>
          </a:p>
        </p:txBody>
      </p:sp>
    </p:spTree>
    <p:extLst>
      <p:ext uri="{BB962C8B-B14F-4D97-AF65-F5344CB8AC3E}">
        <p14:creationId xmlns:p14="http://schemas.microsoft.com/office/powerpoint/2010/main" val="317680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7825DDC-B3CB-5BAE-0443-DCC18C14F65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4072128" cy="6673531"/>
          </a:xfrm>
          <a:prstGeom prst="rect">
            <a:avLst/>
          </a:prstGeom>
        </p:spPr>
      </p:pic>
      <p:sp>
        <p:nvSpPr>
          <p:cNvPr id="2" name="Title 1">
            <a:extLst>
              <a:ext uri="{FF2B5EF4-FFF2-40B4-BE49-F238E27FC236}">
                <a16:creationId xmlns:a16="http://schemas.microsoft.com/office/drawing/2014/main" id="{16265972-F38A-7045-FF49-DA1095992693}"/>
              </a:ext>
            </a:extLst>
          </p:cNvPr>
          <p:cNvSpPr>
            <a:spLocks noGrp="1"/>
          </p:cNvSpPr>
          <p:nvPr>
            <p:ph type="title"/>
          </p:nvPr>
        </p:nvSpPr>
        <p:spPr>
          <a:xfrm>
            <a:off x="326136" y="640080"/>
            <a:ext cx="3419856" cy="5586984"/>
          </a:xfrm>
        </p:spPr>
        <p:txBody>
          <a:bodyPr/>
          <a:lstStyle/>
          <a:p>
            <a:pPr algn="ctr"/>
            <a:r>
              <a:rPr lang="en-US" dirty="0">
                <a:solidFill>
                  <a:schemeClr val="bg1"/>
                </a:solidFill>
              </a:rPr>
              <a:t>Flowchart Modules </a:t>
            </a:r>
            <a:r>
              <a:rPr lang="en-US" sz="1600" dirty="0">
                <a:solidFill>
                  <a:schemeClr val="bg1"/>
                </a:solidFill>
              </a:rPr>
              <a:t>2</a:t>
            </a:r>
            <a:endParaRPr lang="en-US" dirty="0">
              <a:solidFill>
                <a:schemeClr val="bg1"/>
              </a:solidFill>
            </a:endParaRPr>
          </a:p>
        </p:txBody>
      </p:sp>
      <p:sp>
        <p:nvSpPr>
          <p:cNvPr id="13" name="Content Placeholder 12">
            <a:extLst>
              <a:ext uri="{FF2B5EF4-FFF2-40B4-BE49-F238E27FC236}">
                <a16:creationId xmlns:a16="http://schemas.microsoft.com/office/drawing/2014/main" id="{5562591A-B63E-8588-A17E-02ED3C5FAF1A}"/>
              </a:ext>
            </a:extLst>
          </p:cNvPr>
          <p:cNvSpPr>
            <a:spLocks noGrp="1"/>
          </p:cNvSpPr>
          <p:nvPr>
            <p:ph sz="quarter" idx="11"/>
          </p:nvPr>
        </p:nvSpPr>
        <p:spPr>
          <a:xfrm>
            <a:off x="4482060" y="419725"/>
            <a:ext cx="7293863" cy="6041036"/>
          </a:xfrm>
        </p:spPr>
        <p:txBody>
          <a:bodyPr anchor="ctr">
            <a:normAutofit/>
          </a:bodyPr>
          <a:lstStyle/>
          <a:p>
            <a:pPr>
              <a:spcAft>
                <a:spcPts val="600"/>
              </a:spcAft>
            </a:pPr>
            <a:r>
              <a:rPr lang="en-US" altLang="en-US" dirty="0"/>
              <a:t>Describe dynamic processes</a:t>
            </a:r>
          </a:p>
          <a:p>
            <a:pPr marL="283464" lvl="1" indent="-283464">
              <a:spcAft>
                <a:spcPts val="600"/>
              </a:spcAft>
              <a:buFont typeface="Arial" panose="020B0604020202020204" pitchFamily="34" charset="0"/>
              <a:buChar char="•"/>
            </a:pPr>
            <a:r>
              <a:rPr lang="en-US" altLang="en-US" dirty="0"/>
              <a:t>Nodes/places through which entities flow</a:t>
            </a:r>
          </a:p>
          <a:p>
            <a:pPr marL="283464" lvl="1" indent="-283464">
              <a:spcAft>
                <a:spcPts val="600"/>
              </a:spcAft>
              <a:buFont typeface="Arial" panose="020B0604020202020204" pitchFamily="34" charset="0"/>
              <a:buChar char="•"/>
            </a:pPr>
            <a:r>
              <a:rPr lang="en-US" altLang="en-US" dirty="0"/>
              <a:t>Typically connected to each other in some way</a:t>
            </a:r>
          </a:p>
          <a:p>
            <a:pPr>
              <a:spcAft>
                <a:spcPts val="600"/>
              </a:spcAft>
            </a:pPr>
            <a:r>
              <a:rPr lang="en-US" altLang="en-US" dirty="0"/>
              <a:t>Discrete Processing panel flowchart module types:</a:t>
            </a:r>
          </a:p>
          <a:p>
            <a:pPr marL="283464" lvl="1" indent="-283464">
              <a:spcAft>
                <a:spcPts val="600"/>
              </a:spcAft>
              <a:buFont typeface="Arial" panose="020B0604020202020204" pitchFamily="34" charset="0"/>
              <a:buChar char="•"/>
            </a:pPr>
            <a:r>
              <a:rPr lang="en-US" altLang="en-US" dirty="0"/>
              <a:t>Create, Dispose, Process, Assign, Seize, Delay and Release</a:t>
            </a:r>
          </a:p>
          <a:p>
            <a:pPr>
              <a:spcAft>
                <a:spcPts val="600"/>
              </a:spcAft>
            </a:pPr>
            <a:r>
              <a:rPr lang="en-US" altLang="en-US" dirty="0"/>
              <a:t>Other panels – many other kinds</a:t>
            </a:r>
          </a:p>
          <a:p>
            <a:pPr>
              <a:spcAft>
                <a:spcPts val="600"/>
              </a:spcAft>
            </a:pPr>
            <a:r>
              <a:rPr lang="en-US" altLang="en-US" dirty="0"/>
              <a:t>Two ways to edit</a:t>
            </a:r>
          </a:p>
          <a:p>
            <a:pPr marL="283464" lvl="1" indent="-283464">
              <a:spcAft>
                <a:spcPts val="600"/>
              </a:spcAft>
              <a:buFont typeface="Arial" panose="020B0604020202020204" pitchFamily="34" charset="0"/>
              <a:buChar char="•"/>
            </a:pPr>
            <a:r>
              <a:rPr lang="en-US" altLang="en-US" dirty="0"/>
              <a:t>Double-click to open up, then fill out the dialog</a:t>
            </a:r>
          </a:p>
          <a:p>
            <a:pPr marL="283464" lvl="1" indent="-283464">
              <a:spcAft>
                <a:spcPts val="600"/>
              </a:spcAft>
              <a:buFont typeface="Arial" panose="020B0604020202020204" pitchFamily="34" charset="0"/>
              <a:buChar char="•"/>
            </a:pPr>
            <a:r>
              <a:rPr lang="en-US" altLang="en-US" dirty="0"/>
              <a:t>Select (single-click) a module type in the model or Project Bar, get all modules of that type in spreadsheet view</a:t>
            </a:r>
          </a:p>
        </p:txBody>
      </p:sp>
      <p:sp>
        <p:nvSpPr>
          <p:cNvPr id="11" name="Slide Number Placeholder 10">
            <a:extLst>
              <a:ext uri="{FF2B5EF4-FFF2-40B4-BE49-F238E27FC236}">
                <a16:creationId xmlns:a16="http://schemas.microsoft.com/office/drawing/2014/main" id="{EDD1D592-CF0E-3E6E-0AF3-0D84D12BE552}"/>
              </a:ext>
            </a:extLst>
          </p:cNvPr>
          <p:cNvSpPr>
            <a:spLocks noGrp="1"/>
          </p:cNvSpPr>
          <p:nvPr>
            <p:ph type="sldNum" sz="quarter" idx="10"/>
          </p:nvPr>
        </p:nvSpPr>
        <p:spPr/>
        <p:txBody>
          <a:bodyPr/>
          <a:lstStyle/>
          <a:p>
            <a:fld id="{68151E55-6873-49E2-B8D5-2F265E6F1973}" type="slidenum">
              <a:rPr lang="en-US" smtClean="0"/>
              <a:t>20</a:t>
            </a:fld>
            <a:endParaRPr lang="en-US" dirty="0"/>
          </a:p>
        </p:txBody>
      </p:sp>
    </p:spTree>
    <p:extLst>
      <p:ext uri="{BB962C8B-B14F-4D97-AF65-F5344CB8AC3E}">
        <p14:creationId xmlns:p14="http://schemas.microsoft.com/office/powerpoint/2010/main" val="1971524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4AD9180-8F23-2474-141E-994E33F687CF}"/>
              </a:ext>
              <a:ext uri="{C183D7F6-B498-43B3-948B-1728B52AA6E4}">
                <adec:decorative xmlns:adec="http://schemas.microsoft.com/office/drawing/2017/decorative" val="1"/>
              </a:ext>
            </a:extLst>
          </p:cNvPr>
          <p:cNvPicPr>
            <a:picLocks noChangeAspect="1"/>
          </p:cNvPicPr>
          <p:nvPr/>
        </p:nvPicPr>
        <p:blipFill rotWithShape="1">
          <a:blip r:embed="rId2"/>
          <a:srcRect l="3973" t="857"/>
          <a:stretch/>
        </p:blipFill>
        <p:spPr>
          <a:xfrm>
            <a:off x="0" y="0"/>
            <a:ext cx="4072128" cy="6673531"/>
          </a:xfrm>
          <a:prstGeom prst="rect">
            <a:avLst/>
          </a:prstGeom>
        </p:spPr>
      </p:pic>
      <p:sp>
        <p:nvSpPr>
          <p:cNvPr id="2" name="Title 1">
            <a:extLst>
              <a:ext uri="{FF2B5EF4-FFF2-40B4-BE49-F238E27FC236}">
                <a16:creationId xmlns:a16="http://schemas.microsoft.com/office/drawing/2014/main" id="{16265972-F38A-7045-FF49-DA1095992693}"/>
              </a:ext>
            </a:extLst>
          </p:cNvPr>
          <p:cNvSpPr>
            <a:spLocks noGrp="1"/>
          </p:cNvSpPr>
          <p:nvPr>
            <p:ph type="title"/>
          </p:nvPr>
        </p:nvSpPr>
        <p:spPr>
          <a:xfrm>
            <a:off x="161741" y="640080"/>
            <a:ext cx="3705878" cy="5586984"/>
          </a:xfrm>
        </p:spPr>
        <p:txBody>
          <a:bodyPr/>
          <a:lstStyle/>
          <a:p>
            <a:r>
              <a:rPr lang="en-US" dirty="0">
                <a:solidFill>
                  <a:schemeClr val="bg1"/>
                </a:solidFill>
              </a:rPr>
              <a:t>Flowchart and Spreadsheet Views</a:t>
            </a:r>
          </a:p>
        </p:txBody>
      </p:sp>
      <p:sp>
        <p:nvSpPr>
          <p:cNvPr id="4" name="Content Placeholder 3">
            <a:extLst>
              <a:ext uri="{FF2B5EF4-FFF2-40B4-BE49-F238E27FC236}">
                <a16:creationId xmlns:a16="http://schemas.microsoft.com/office/drawing/2014/main" id="{14BFDE5D-75D7-3064-44DD-946A88FECB77}"/>
              </a:ext>
            </a:extLst>
          </p:cNvPr>
          <p:cNvSpPr>
            <a:spLocks noGrp="1"/>
          </p:cNvSpPr>
          <p:nvPr>
            <p:ph sz="quarter" idx="11"/>
          </p:nvPr>
        </p:nvSpPr>
        <p:spPr>
          <a:xfrm>
            <a:off x="4317167" y="316268"/>
            <a:ext cx="3792335" cy="5904649"/>
          </a:xfrm>
        </p:spPr>
        <p:txBody>
          <a:bodyPr>
            <a:noAutofit/>
          </a:bodyPr>
          <a:lstStyle/>
          <a:p>
            <a:r>
              <a:rPr lang="en-US" altLang="en-US" sz="1800" dirty="0"/>
              <a:t>Model window split into two views</a:t>
            </a:r>
          </a:p>
          <a:p>
            <a:pPr marL="283464" lvl="1" indent="-283464">
              <a:spcBef>
                <a:spcPts val="0"/>
              </a:spcBef>
              <a:buFont typeface="Arial" panose="020B0604020202020204" pitchFamily="34" charset="0"/>
              <a:buChar char="•"/>
            </a:pPr>
            <a:r>
              <a:rPr lang="en-US" altLang="en-US" sz="1800" i="1" dirty="0"/>
              <a:t>Flowchart</a:t>
            </a:r>
            <a:r>
              <a:rPr lang="en-US" altLang="en-US" sz="1800" dirty="0"/>
              <a:t> view</a:t>
            </a:r>
          </a:p>
          <a:p>
            <a:pPr marL="566928" lvl="2" indent="-283464">
              <a:spcBef>
                <a:spcPts val="0"/>
              </a:spcBef>
              <a:buFont typeface="Arial" panose="020B0604020202020204" pitchFamily="34" charset="0"/>
              <a:buChar char="•"/>
            </a:pPr>
            <a:r>
              <a:rPr lang="en-US" altLang="en-US" dirty="0"/>
              <a:t>Graphics</a:t>
            </a:r>
          </a:p>
          <a:p>
            <a:pPr marL="566928" lvl="2" indent="-283464">
              <a:spcBef>
                <a:spcPts val="0"/>
              </a:spcBef>
              <a:buFont typeface="Arial" panose="020B0604020202020204" pitchFamily="34" charset="0"/>
              <a:buChar char="•"/>
            </a:pPr>
            <a:r>
              <a:rPr lang="en-US" altLang="en-US" dirty="0"/>
              <a:t>Process flowchart</a:t>
            </a:r>
          </a:p>
          <a:p>
            <a:pPr marL="566928" lvl="2" indent="-283464">
              <a:spcBef>
                <a:spcPts val="0"/>
              </a:spcBef>
              <a:buFont typeface="Arial" panose="020B0604020202020204" pitchFamily="34" charset="0"/>
              <a:buChar char="•"/>
            </a:pPr>
            <a:r>
              <a:rPr lang="en-US" altLang="en-US" dirty="0"/>
              <a:t>Animation, drawing</a:t>
            </a:r>
          </a:p>
          <a:p>
            <a:pPr marL="566928" lvl="2" indent="-283464">
              <a:spcBef>
                <a:spcPts val="0"/>
              </a:spcBef>
              <a:buFont typeface="Arial" panose="020B0604020202020204" pitchFamily="34" charset="0"/>
              <a:buChar char="•"/>
            </a:pPr>
            <a:r>
              <a:rPr lang="en-US" altLang="en-US" dirty="0"/>
              <a:t>Edit things by double-clicking on them, to access a dialog box</a:t>
            </a:r>
          </a:p>
          <a:p>
            <a:pPr marL="283464" lvl="1" indent="-283464">
              <a:spcBef>
                <a:spcPts val="0"/>
              </a:spcBef>
              <a:buFont typeface="Arial" panose="020B0604020202020204" pitchFamily="34" charset="0"/>
              <a:buChar char="•"/>
            </a:pPr>
            <a:r>
              <a:rPr lang="en-US" altLang="en-US" sz="1800" i="1" dirty="0"/>
              <a:t>Spreadsheet</a:t>
            </a:r>
            <a:r>
              <a:rPr lang="en-US" altLang="en-US" sz="1800" dirty="0"/>
              <a:t> view</a:t>
            </a:r>
          </a:p>
          <a:p>
            <a:pPr marL="566928" lvl="2" indent="-283464">
              <a:spcBef>
                <a:spcPts val="0"/>
              </a:spcBef>
              <a:buFont typeface="Arial" panose="020B0604020202020204" pitchFamily="34" charset="0"/>
              <a:buChar char="•"/>
            </a:pPr>
            <a:r>
              <a:rPr lang="en-US" altLang="en-US" dirty="0"/>
              <a:t>Displays model data directly</a:t>
            </a:r>
          </a:p>
          <a:p>
            <a:pPr marL="566928" lvl="2" indent="-283464">
              <a:spcBef>
                <a:spcPts val="0"/>
              </a:spcBef>
              <a:buFont typeface="Arial" panose="020B0604020202020204" pitchFamily="34" charset="0"/>
              <a:buChar char="•"/>
            </a:pPr>
            <a:r>
              <a:rPr lang="en-US" altLang="en-US" dirty="0"/>
              <a:t>Can edit, add, delete data in spreadsheet view</a:t>
            </a:r>
          </a:p>
          <a:p>
            <a:pPr marL="566928" lvl="2" indent="-283464">
              <a:spcBef>
                <a:spcPts val="0"/>
              </a:spcBef>
              <a:buFont typeface="Arial" panose="020B0604020202020204" pitchFamily="34" charset="0"/>
              <a:buChar char="•"/>
            </a:pPr>
            <a:r>
              <a:rPr lang="en-US" altLang="en-US" dirty="0"/>
              <a:t>Displays all similar kinds of modeling elements at once</a:t>
            </a:r>
          </a:p>
          <a:p>
            <a:pPr marL="283464" lvl="1" indent="-283464">
              <a:spcBef>
                <a:spcPts val="0"/>
              </a:spcBef>
              <a:buFont typeface="Arial" panose="020B0604020202020204" pitchFamily="34" charset="0"/>
              <a:buChar char="•"/>
            </a:pPr>
            <a:r>
              <a:rPr lang="en-US" altLang="en-US" sz="1800" dirty="0"/>
              <a:t>Many model parameters can be edited in either view</a:t>
            </a:r>
          </a:p>
          <a:p>
            <a:pPr marL="283464" lvl="1" indent="-283464">
              <a:spcBef>
                <a:spcPts val="0"/>
              </a:spcBef>
              <a:buFont typeface="Arial" panose="020B0604020202020204" pitchFamily="34" charset="0"/>
              <a:buChar char="•"/>
            </a:pPr>
            <a:r>
              <a:rPr lang="en-US" altLang="en-US" sz="1800" dirty="0"/>
              <a:t>Horizontal splitter bar to apportion two views</a:t>
            </a:r>
          </a:p>
        </p:txBody>
      </p:sp>
      <p:pic>
        <p:nvPicPr>
          <p:cNvPr id="14" name="Picture 13" descr="A screen grab of the Arena project bar, a window titled Model 1, and a spreadsheet.">
            <a:extLst>
              <a:ext uri="{FF2B5EF4-FFF2-40B4-BE49-F238E27FC236}">
                <a16:creationId xmlns:a16="http://schemas.microsoft.com/office/drawing/2014/main" id="{9BCE4D24-12F0-C8CF-6A28-1A712A7C74C7}"/>
              </a:ext>
            </a:extLst>
          </p:cNvPr>
          <p:cNvPicPr>
            <a:picLocks noChangeAspect="1"/>
          </p:cNvPicPr>
          <p:nvPr/>
        </p:nvPicPr>
        <p:blipFill>
          <a:blip r:embed="rId3"/>
          <a:stretch>
            <a:fillRect/>
          </a:stretch>
        </p:blipFill>
        <p:spPr>
          <a:xfrm>
            <a:off x="8334352" y="2007591"/>
            <a:ext cx="3615776" cy="2522003"/>
          </a:xfrm>
          <a:prstGeom prst="rect">
            <a:avLst/>
          </a:prstGeom>
        </p:spPr>
      </p:pic>
      <p:sp>
        <p:nvSpPr>
          <p:cNvPr id="12" name="Text Placeholder 11">
            <a:extLst>
              <a:ext uri="{FF2B5EF4-FFF2-40B4-BE49-F238E27FC236}">
                <a16:creationId xmlns:a16="http://schemas.microsoft.com/office/drawing/2014/main" id="{1BFE559E-35B5-594A-5213-5142300F9501}"/>
              </a:ext>
            </a:extLst>
          </p:cNvPr>
          <p:cNvSpPr>
            <a:spLocks noGrp="1"/>
          </p:cNvSpPr>
          <p:nvPr>
            <p:ph type="body" sz="quarter" idx="19"/>
          </p:nvPr>
        </p:nvSpPr>
        <p:spPr/>
        <p:txBody>
          <a:bodyPr/>
          <a:lstStyle/>
          <a:p>
            <a:r>
              <a:rPr lang="en-US" dirty="0">
                <a:hlinkClick r:id="rId4" action="ppaction://hlinksldjump"/>
              </a:rPr>
              <a:t>Access the text alternative for slide images.</a:t>
            </a:r>
            <a:endParaRPr lang="en-US" dirty="0"/>
          </a:p>
        </p:txBody>
      </p:sp>
      <p:sp>
        <p:nvSpPr>
          <p:cNvPr id="11" name="Slide Number Placeholder 10">
            <a:extLst>
              <a:ext uri="{FF2B5EF4-FFF2-40B4-BE49-F238E27FC236}">
                <a16:creationId xmlns:a16="http://schemas.microsoft.com/office/drawing/2014/main" id="{EDD1D592-CF0E-3E6E-0AF3-0D84D12BE552}"/>
              </a:ext>
            </a:extLst>
          </p:cNvPr>
          <p:cNvSpPr>
            <a:spLocks noGrp="1"/>
          </p:cNvSpPr>
          <p:nvPr>
            <p:ph type="sldNum" sz="quarter" idx="10"/>
          </p:nvPr>
        </p:nvSpPr>
        <p:spPr/>
        <p:txBody>
          <a:bodyPr/>
          <a:lstStyle/>
          <a:p>
            <a:fld id="{68151E55-6873-49E2-B8D5-2F265E6F1973}" type="slidenum">
              <a:rPr lang="en-US" smtClean="0"/>
              <a:t>21</a:t>
            </a:fld>
            <a:endParaRPr lang="en-US" dirty="0"/>
          </a:p>
        </p:txBody>
      </p:sp>
    </p:spTree>
    <p:extLst>
      <p:ext uri="{BB962C8B-B14F-4D97-AF65-F5344CB8AC3E}">
        <p14:creationId xmlns:p14="http://schemas.microsoft.com/office/powerpoint/2010/main" val="3238051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C7BDBC-B18B-5720-D4F6-76EDF39E82E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101583" y="0"/>
            <a:ext cx="4090417" cy="6673531"/>
          </a:xfrm>
          <a:prstGeom prst="rect">
            <a:avLst/>
          </a:prstGeom>
        </p:spPr>
      </p:pic>
      <p:sp>
        <p:nvSpPr>
          <p:cNvPr id="2" name="Title 1">
            <a:extLst>
              <a:ext uri="{FF2B5EF4-FFF2-40B4-BE49-F238E27FC236}">
                <a16:creationId xmlns:a16="http://schemas.microsoft.com/office/drawing/2014/main" id="{27037EB7-CEF7-9F7C-B8AE-29AC5BA16A74}"/>
              </a:ext>
            </a:extLst>
          </p:cNvPr>
          <p:cNvSpPr>
            <a:spLocks noGrp="1"/>
          </p:cNvSpPr>
          <p:nvPr>
            <p:ph type="title"/>
          </p:nvPr>
        </p:nvSpPr>
        <p:spPr>
          <a:xfrm>
            <a:off x="457200" y="584620"/>
            <a:ext cx="5508885" cy="1484026"/>
          </a:xfrm>
        </p:spPr>
        <p:txBody>
          <a:bodyPr/>
          <a:lstStyle/>
          <a:p>
            <a:pPr algn="l"/>
            <a:r>
              <a:rPr lang="en-US" dirty="0"/>
              <a:t>Relations Among Modules</a:t>
            </a:r>
          </a:p>
        </p:txBody>
      </p:sp>
      <p:sp>
        <p:nvSpPr>
          <p:cNvPr id="3" name="Content Placeholder 2">
            <a:extLst>
              <a:ext uri="{FF2B5EF4-FFF2-40B4-BE49-F238E27FC236}">
                <a16:creationId xmlns:a16="http://schemas.microsoft.com/office/drawing/2014/main" id="{F7E5E5B0-0101-C183-5D57-3A5D49BA9806}"/>
              </a:ext>
            </a:extLst>
          </p:cNvPr>
          <p:cNvSpPr>
            <a:spLocks noGrp="1"/>
          </p:cNvSpPr>
          <p:nvPr>
            <p:ph sz="quarter" idx="11"/>
          </p:nvPr>
        </p:nvSpPr>
        <p:spPr>
          <a:xfrm>
            <a:off x="457200" y="2548328"/>
            <a:ext cx="6814457" cy="3740099"/>
          </a:xfrm>
        </p:spPr>
        <p:txBody>
          <a:bodyPr>
            <a:normAutofit/>
          </a:bodyPr>
          <a:lstStyle/>
          <a:p>
            <a:pPr>
              <a:spcBef>
                <a:spcPts val="800"/>
              </a:spcBef>
            </a:pPr>
            <a:r>
              <a:rPr lang="en-US" altLang="en-US" dirty="0"/>
              <a:t>Flowchart, data modules related via names for objects</a:t>
            </a:r>
          </a:p>
          <a:p>
            <a:pPr marL="283464" lvl="1" indent="-283464">
              <a:spcBef>
                <a:spcPts val="0"/>
              </a:spcBef>
              <a:buFont typeface="Arial" panose="020B0604020202020204" pitchFamily="34" charset="0"/>
              <a:buChar char="•"/>
            </a:pPr>
            <a:r>
              <a:rPr lang="en-US" altLang="en-US" dirty="0"/>
              <a:t>Queues, Resources, Entity types, Variables, Expressions, Sets, .</a:t>
            </a:r>
            <a:r>
              <a:rPr lang="en-US" altLang="en-US" sz="100" dirty="0"/>
              <a:t> </a:t>
            </a:r>
            <a:r>
              <a:rPr lang="en-US" altLang="en-US" dirty="0"/>
              <a:t>.</a:t>
            </a:r>
            <a:r>
              <a:rPr lang="en-US" altLang="en-US" sz="100" dirty="0"/>
              <a:t> </a:t>
            </a:r>
            <a:r>
              <a:rPr lang="en-US" altLang="en-US" dirty="0"/>
              <a:t>. many others</a:t>
            </a:r>
          </a:p>
          <a:p>
            <a:pPr>
              <a:spcBef>
                <a:spcPts val="800"/>
              </a:spcBef>
            </a:pPr>
            <a:r>
              <a:rPr lang="en-US" altLang="en-US" dirty="0"/>
              <a:t>Arena keeps internal lists of different kinds of names</a:t>
            </a:r>
          </a:p>
          <a:p>
            <a:pPr marL="283464" lvl="1" indent="-283464">
              <a:spcBef>
                <a:spcPts val="0"/>
              </a:spcBef>
              <a:buFont typeface="Arial" panose="020B0604020202020204" pitchFamily="34" charset="0"/>
              <a:buChar char="•"/>
            </a:pPr>
            <a:r>
              <a:rPr lang="en-US" altLang="en-US" dirty="0"/>
              <a:t>Presents existing lists to you where appropriate</a:t>
            </a:r>
          </a:p>
          <a:p>
            <a:pPr marL="283464" lvl="1" indent="-283464">
              <a:spcBef>
                <a:spcPts val="0"/>
              </a:spcBef>
              <a:buFont typeface="Arial" panose="020B0604020202020204" pitchFamily="34" charset="0"/>
              <a:buChar char="•"/>
            </a:pPr>
            <a:r>
              <a:rPr lang="en-US" altLang="en-US" dirty="0"/>
              <a:t>Helps you remember names, protects you from typos</a:t>
            </a:r>
          </a:p>
          <a:p>
            <a:pPr>
              <a:spcBef>
                <a:spcPts val="800"/>
              </a:spcBef>
            </a:pPr>
            <a:r>
              <a:rPr lang="en-US" altLang="en-US" dirty="0"/>
              <a:t>All names you make up in a model must be unique across model, even across different types of modules</a:t>
            </a:r>
          </a:p>
        </p:txBody>
      </p:sp>
      <p:pic>
        <p:nvPicPr>
          <p:cNvPr id="5" name="Picture 4" descr="Circular Flowchart">
            <a:extLst>
              <a:ext uri="{FF2B5EF4-FFF2-40B4-BE49-F238E27FC236}">
                <a16:creationId xmlns:a16="http://schemas.microsoft.com/office/drawing/2014/main" id="{68447148-F9F0-D84A-18A9-B83692B04C26}"/>
              </a:ext>
            </a:extLst>
          </p:cNvPr>
          <p:cNvPicPr>
            <a:picLocks noChangeAspect="1"/>
          </p:cNvPicPr>
          <p:nvPr/>
        </p:nvPicPr>
        <p:blipFill>
          <a:blip r:embed="rId4"/>
          <a:stretch>
            <a:fillRect/>
          </a:stretch>
        </p:blipFill>
        <p:spPr>
          <a:xfrm>
            <a:off x="7053989" y="1343987"/>
            <a:ext cx="4170025" cy="4170025"/>
          </a:xfrm>
          <a:prstGeom prst="rect">
            <a:avLst/>
          </a:prstGeom>
        </p:spPr>
      </p:pic>
      <p:sp>
        <p:nvSpPr>
          <p:cNvPr id="6" name="Slide Number Placeholder 5">
            <a:extLst>
              <a:ext uri="{FF2B5EF4-FFF2-40B4-BE49-F238E27FC236}">
                <a16:creationId xmlns:a16="http://schemas.microsoft.com/office/drawing/2014/main" id="{2FA5CED4-868D-E82C-0C64-2DE4D661C89F}"/>
              </a:ext>
            </a:extLst>
          </p:cNvPr>
          <p:cNvSpPr>
            <a:spLocks noGrp="1"/>
          </p:cNvSpPr>
          <p:nvPr>
            <p:ph type="sldNum" sz="quarter" idx="10"/>
          </p:nvPr>
        </p:nvSpPr>
        <p:spPr/>
        <p:txBody>
          <a:bodyPr/>
          <a:lstStyle/>
          <a:p>
            <a:fld id="{68151E55-6873-49E2-B8D5-2F265E6F1973}" type="slidenum">
              <a:rPr lang="en-US" smtClean="0"/>
              <a:t>22</a:t>
            </a:fld>
            <a:endParaRPr lang="en-US" dirty="0"/>
          </a:p>
        </p:txBody>
      </p:sp>
    </p:spTree>
    <p:extLst>
      <p:ext uri="{BB962C8B-B14F-4D97-AF65-F5344CB8AC3E}">
        <p14:creationId xmlns:p14="http://schemas.microsoft.com/office/powerpoint/2010/main" val="649547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C7BDBC-B18B-5720-D4F6-76EDF39E82E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101583" y="0"/>
            <a:ext cx="4090417" cy="6673531"/>
          </a:xfrm>
          <a:prstGeom prst="rect">
            <a:avLst/>
          </a:prstGeom>
        </p:spPr>
      </p:pic>
      <p:sp>
        <p:nvSpPr>
          <p:cNvPr id="2" name="Title 1">
            <a:extLst>
              <a:ext uri="{FF2B5EF4-FFF2-40B4-BE49-F238E27FC236}">
                <a16:creationId xmlns:a16="http://schemas.microsoft.com/office/drawing/2014/main" id="{27037EB7-CEF7-9F7C-B8AE-29AC5BA16A74}"/>
              </a:ext>
            </a:extLst>
          </p:cNvPr>
          <p:cNvSpPr>
            <a:spLocks noGrp="1"/>
          </p:cNvSpPr>
          <p:nvPr>
            <p:ph type="title"/>
          </p:nvPr>
        </p:nvSpPr>
        <p:spPr>
          <a:xfrm>
            <a:off x="457200" y="409731"/>
            <a:ext cx="6637302" cy="678611"/>
          </a:xfrm>
        </p:spPr>
        <p:txBody>
          <a:bodyPr/>
          <a:lstStyle/>
          <a:p>
            <a:r>
              <a:rPr lang="en-US" sz="4400" dirty="0"/>
              <a:t>Browsing through Model 3-1</a:t>
            </a:r>
          </a:p>
        </p:txBody>
      </p:sp>
      <p:sp>
        <p:nvSpPr>
          <p:cNvPr id="3" name="Content Placeholder 2">
            <a:extLst>
              <a:ext uri="{FF2B5EF4-FFF2-40B4-BE49-F238E27FC236}">
                <a16:creationId xmlns:a16="http://schemas.microsoft.com/office/drawing/2014/main" id="{F7E5E5B0-0101-C183-5D57-3A5D49BA9806}"/>
              </a:ext>
            </a:extLst>
          </p:cNvPr>
          <p:cNvSpPr>
            <a:spLocks noGrp="1"/>
          </p:cNvSpPr>
          <p:nvPr>
            <p:ph sz="quarter" idx="11"/>
          </p:nvPr>
        </p:nvSpPr>
        <p:spPr>
          <a:xfrm>
            <a:off x="744092" y="1573967"/>
            <a:ext cx="5176002" cy="4762825"/>
          </a:xfrm>
        </p:spPr>
        <p:txBody>
          <a:bodyPr>
            <a:normAutofit/>
          </a:bodyPr>
          <a:lstStyle/>
          <a:p>
            <a:r>
              <a:rPr lang="en-US" altLang="en-US" dirty="0"/>
              <a:t>Open Model 03-01.doe, Book Examples folder</a:t>
            </a:r>
          </a:p>
          <a:p>
            <a:pPr marL="283464" lvl="1" indent="-283464">
              <a:spcBef>
                <a:spcPts val="0"/>
              </a:spcBef>
              <a:buFont typeface="Arial" panose="020B0604020202020204" pitchFamily="34" charset="0"/>
              <a:buChar char="•"/>
            </a:pPr>
            <a:r>
              <a:rPr lang="en-US" altLang="en-US" dirty="0">
                <a:hlinkClick r:id="rId4"/>
              </a:rPr>
              <a:t>www.mhhe.com/kelton</a:t>
            </a:r>
            <a:r>
              <a:rPr lang="en-US" altLang="en-US" dirty="0"/>
              <a:t>, Student Edition, </a:t>
            </a:r>
            <a:r>
              <a:rPr lang="en-US" altLang="en-US" b="1" dirty="0"/>
              <a:t>BookExamples.zip</a:t>
            </a:r>
            <a:r>
              <a:rPr lang="en-US" altLang="en-US" dirty="0"/>
              <a:t>, unzip and put folder where you want on your system</a:t>
            </a:r>
            <a:endParaRPr lang="en-US" altLang="en-US" b="1" dirty="0"/>
          </a:p>
          <a:p>
            <a:r>
              <a:rPr lang="en-US" altLang="en-US" dirty="0"/>
              <a:t>Three flowchart modules</a:t>
            </a:r>
          </a:p>
          <a:p>
            <a:pPr marL="283464" lvl="1" indent="-283464">
              <a:spcBef>
                <a:spcPts val="0"/>
              </a:spcBef>
              <a:buFont typeface="Arial" panose="020B0604020202020204" pitchFamily="34" charset="0"/>
              <a:buChar char="•"/>
            </a:pPr>
            <a:r>
              <a:rPr lang="en-US" altLang="en-US" dirty="0"/>
              <a:t>Create, Process, Dispose</a:t>
            </a:r>
          </a:p>
          <a:p>
            <a:r>
              <a:rPr lang="en-US" altLang="en-US" dirty="0"/>
              <a:t>Entries in three data modules</a:t>
            </a:r>
          </a:p>
          <a:p>
            <a:pPr marL="283464" lvl="1" indent="-283464">
              <a:spcBef>
                <a:spcPts val="0"/>
              </a:spcBef>
              <a:buFont typeface="Arial" panose="020B0604020202020204" pitchFamily="34" charset="0"/>
              <a:buChar char="•"/>
            </a:pPr>
            <a:r>
              <a:rPr lang="en-US" altLang="en-US" dirty="0"/>
              <a:t>Entity, Queue, Resource</a:t>
            </a:r>
          </a:p>
          <a:p>
            <a:r>
              <a:rPr lang="en-US" altLang="en-US" dirty="0"/>
              <a:t>Animation objects</a:t>
            </a:r>
          </a:p>
          <a:p>
            <a:pPr marL="283464" lvl="1" indent="-283464">
              <a:spcBef>
                <a:spcPts val="0"/>
              </a:spcBef>
              <a:buFont typeface="Arial" panose="020B0604020202020204" pitchFamily="34" charset="0"/>
              <a:buChar char="•"/>
            </a:pPr>
            <a:r>
              <a:rPr lang="en-US" altLang="en-US" dirty="0"/>
              <a:t>Resource animation</a:t>
            </a:r>
          </a:p>
          <a:p>
            <a:pPr marL="283464" lvl="1" indent="-283464">
              <a:spcBef>
                <a:spcPts val="0"/>
              </a:spcBef>
              <a:buFont typeface="Arial" panose="020B0604020202020204" pitchFamily="34" charset="0"/>
              <a:buChar char="•"/>
            </a:pPr>
            <a:r>
              <a:rPr lang="en-US" altLang="en-US" dirty="0"/>
              <a:t>Two plots</a:t>
            </a:r>
          </a:p>
          <a:p>
            <a:pPr marL="283464" lvl="1" indent="-283464">
              <a:spcBef>
                <a:spcPts val="0"/>
              </a:spcBef>
              <a:buFont typeface="Arial" panose="020B0604020202020204" pitchFamily="34" charset="0"/>
              <a:buChar char="•"/>
            </a:pPr>
            <a:r>
              <a:rPr lang="en-US" altLang="en-US" dirty="0"/>
              <a:t>Some (passive) labels, “art” work</a:t>
            </a:r>
          </a:p>
        </p:txBody>
      </p:sp>
      <p:pic>
        <p:nvPicPr>
          <p:cNvPr id="10" name="Picture 9" descr="Two plots Queue length against time and Number busy against time in minutes are displayed.">
            <a:extLst>
              <a:ext uri="{FF2B5EF4-FFF2-40B4-BE49-F238E27FC236}">
                <a16:creationId xmlns:a16="http://schemas.microsoft.com/office/drawing/2014/main" id="{C254E367-7EC2-1F66-1DF5-191930515F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8848" y="1451105"/>
            <a:ext cx="5840577" cy="4610405"/>
          </a:xfrm>
          <a:prstGeom prst="rect">
            <a:avLst/>
          </a:prstGeom>
        </p:spPr>
      </p:pic>
      <p:sp>
        <p:nvSpPr>
          <p:cNvPr id="4" name="Text Placeholder 3">
            <a:extLst>
              <a:ext uri="{FF2B5EF4-FFF2-40B4-BE49-F238E27FC236}">
                <a16:creationId xmlns:a16="http://schemas.microsoft.com/office/drawing/2014/main" id="{ADB3BA59-A40B-7D67-ECC6-9632C06ACEA3}"/>
              </a:ext>
            </a:extLst>
          </p:cNvPr>
          <p:cNvSpPr>
            <a:spLocks noGrp="1"/>
          </p:cNvSpPr>
          <p:nvPr>
            <p:ph type="body" sz="quarter" idx="14"/>
          </p:nvPr>
        </p:nvSpPr>
        <p:spPr/>
        <p:txBody>
          <a:bodyPr/>
          <a:lstStyle/>
          <a:p>
            <a:r>
              <a:rPr lang="en-US" dirty="0">
                <a:hlinkClick r:id="rId6" action="ppaction://hlinksldjump"/>
              </a:rPr>
              <a:t>Access the text alternative for slide images.</a:t>
            </a:r>
          </a:p>
        </p:txBody>
      </p:sp>
      <p:sp>
        <p:nvSpPr>
          <p:cNvPr id="6" name="Slide Number Placeholder 5">
            <a:extLst>
              <a:ext uri="{FF2B5EF4-FFF2-40B4-BE49-F238E27FC236}">
                <a16:creationId xmlns:a16="http://schemas.microsoft.com/office/drawing/2014/main" id="{2FA5CED4-868D-E82C-0C64-2DE4D661C89F}"/>
              </a:ext>
            </a:extLst>
          </p:cNvPr>
          <p:cNvSpPr>
            <a:spLocks noGrp="1"/>
          </p:cNvSpPr>
          <p:nvPr>
            <p:ph type="sldNum" sz="quarter" idx="10"/>
          </p:nvPr>
        </p:nvSpPr>
        <p:spPr/>
        <p:txBody>
          <a:bodyPr/>
          <a:lstStyle/>
          <a:p>
            <a:fld id="{68151E55-6873-49E2-B8D5-2F265E6F1973}" type="slidenum">
              <a:rPr lang="en-US" smtClean="0"/>
              <a:t>23</a:t>
            </a:fld>
            <a:endParaRPr lang="en-US" dirty="0"/>
          </a:p>
        </p:txBody>
      </p:sp>
    </p:spTree>
    <p:extLst>
      <p:ext uri="{BB962C8B-B14F-4D97-AF65-F5344CB8AC3E}">
        <p14:creationId xmlns:p14="http://schemas.microsoft.com/office/powerpoint/2010/main" val="1031519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0D434-88C8-C412-BDDB-03BE66C8A073}"/>
              </a:ext>
            </a:extLst>
          </p:cNvPr>
          <p:cNvSpPr>
            <a:spLocks noGrp="1"/>
          </p:cNvSpPr>
          <p:nvPr>
            <p:ph type="title"/>
          </p:nvPr>
        </p:nvSpPr>
        <p:spPr/>
        <p:txBody>
          <a:bodyPr/>
          <a:lstStyle/>
          <a:p>
            <a:r>
              <a:rPr kumimoji="0" lang="en-US" b="0" i="1" u="none" strike="noStrike" kern="1200" cap="none" spc="0" normalizeH="0" baseline="0" noProof="0" dirty="0">
                <a:ln>
                  <a:noFill/>
                </a:ln>
                <a:solidFill>
                  <a:schemeClr val="accent1"/>
                </a:solidFill>
                <a:effectLst/>
                <a:uLnTx/>
                <a:uFillTx/>
                <a:latin typeface="Calibri Light" panose="020F0302020204030204"/>
                <a:ea typeface="+mj-ea"/>
                <a:cs typeface="+mj-cs"/>
              </a:rPr>
              <a:t>Create</a:t>
            </a:r>
            <a:r>
              <a:rPr kumimoji="0" lang="en-US" b="0" i="0" u="none" strike="noStrike" kern="1200" cap="none" spc="0" normalizeH="0" baseline="0" noProof="0" dirty="0">
                <a:ln>
                  <a:noFill/>
                </a:ln>
                <a:solidFill>
                  <a:prstClr val="black"/>
                </a:solidFill>
                <a:effectLst/>
                <a:uLnTx/>
                <a:uFillTx/>
                <a:latin typeface="Calibri Light" panose="020F0302020204030204"/>
                <a:ea typeface="+mj-ea"/>
                <a:cs typeface="+mj-cs"/>
              </a:rPr>
              <a:t> Flowchart Module </a:t>
            </a:r>
            <a:r>
              <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rPr>
              <a:t>1</a:t>
            </a:r>
            <a:endParaRPr lang="en-US" sz="1600" dirty="0"/>
          </a:p>
        </p:txBody>
      </p:sp>
      <p:pic>
        <p:nvPicPr>
          <p:cNvPr id="13" name="Picture 12">
            <a:extLst>
              <a:ext uri="{FF2B5EF4-FFF2-40B4-BE49-F238E27FC236}">
                <a16:creationId xmlns:a16="http://schemas.microsoft.com/office/drawing/2014/main" id="{3036BF05-FB63-0A36-E759-978EFE4F56C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62131" y="1161288"/>
            <a:ext cx="10467739" cy="60965"/>
          </a:xfrm>
          <a:prstGeom prst="rect">
            <a:avLst/>
          </a:prstGeom>
        </p:spPr>
      </p:pic>
      <p:sp>
        <p:nvSpPr>
          <p:cNvPr id="18" name="Content Placeholder 17">
            <a:extLst>
              <a:ext uri="{FF2B5EF4-FFF2-40B4-BE49-F238E27FC236}">
                <a16:creationId xmlns:a16="http://schemas.microsoft.com/office/drawing/2014/main" id="{46C04891-2BEA-3EC8-60FF-D466A21917A8}"/>
              </a:ext>
            </a:extLst>
          </p:cNvPr>
          <p:cNvSpPr>
            <a:spLocks noGrp="1"/>
          </p:cNvSpPr>
          <p:nvPr>
            <p:ph sz="quarter" idx="11"/>
          </p:nvPr>
        </p:nvSpPr>
        <p:spPr>
          <a:xfrm>
            <a:off x="862130" y="2086009"/>
            <a:ext cx="4954053" cy="2682832"/>
          </a:xfrm>
        </p:spPr>
        <p:txBody>
          <a:bodyPr>
            <a:normAutofit/>
          </a:bodyPr>
          <a:lstStyle/>
          <a:p>
            <a:pPr marR="0" lvl="0" algn="l" defTabSz="914400" rtl="0" eaLnBrk="1" fontAlgn="auto" latinLnBrk="0" hangingPunct="1">
              <a:spcBef>
                <a:spcPts val="800"/>
              </a:spcBef>
              <a:buClrTx/>
              <a:buSzTx/>
              <a:tabLst/>
              <a:defRPr/>
            </a:pP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“Birth” node for entities</a:t>
            </a:r>
          </a:p>
          <a:p>
            <a:pPr marR="0" lvl="0" algn="l" defTabSz="914400" rtl="0" eaLnBrk="1" fontAlgn="auto" latinLnBrk="0" hangingPunct="1">
              <a:spcBef>
                <a:spcPts val="800"/>
              </a:spcBef>
              <a:buClrTx/>
              <a:buSzTx/>
              <a:tabLst/>
              <a:defRPr/>
            </a:pP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Gave this instance of Create-type module the Name Part Arrives to System</a:t>
            </a:r>
          </a:p>
          <a:p>
            <a:pPr marL="283464" marR="0" lvl="1" indent="-283464" algn="l" defTabSz="914400" rtl="0" eaLnBrk="1" fontAlgn="auto" latinLnBrk="0" hangingPunct="1">
              <a:buClrTx/>
              <a:buSzTx/>
              <a:buFont typeface="Arial" panose="020B0604020202020204" pitchFamily="34" charset="0"/>
              <a:buChar char="•"/>
              <a:tabLst/>
              <a:defRPr/>
            </a:pP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If we had other Create modules (we don’t) they’d all have different Names</a:t>
            </a:r>
          </a:p>
          <a:p>
            <a:pPr marR="0" lvl="0" algn="l" defTabSz="914400" rtl="0" eaLnBrk="1" fontAlgn="auto" latinLnBrk="0" hangingPunct="1">
              <a:spcBef>
                <a:spcPts val="800"/>
              </a:spcBef>
              <a:buClrTx/>
              <a:buSzTx/>
              <a:tabLst/>
              <a:defRPr/>
            </a:pP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Double-click on module to open property</a:t>
            </a: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The screen grab of the Completed create dialogue box.">
            <a:extLst>
              <a:ext uri="{FF2B5EF4-FFF2-40B4-BE49-F238E27FC236}">
                <a16:creationId xmlns:a16="http://schemas.microsoft.com/office/drawing/2014/main" id="{C485A7A8-F82F-DF1B-E66B-BFC3EACE5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437" y="1477688"/>
            <a:ext cx="5509111" cy="4528792"/>
          </a:xfrm>
          <a:prstGeom prst="rect">
            <a:avLst/>
          </a:prstGeom>
        </p:spPr>
      </p:pic>
      <p:sp>
        <p:nvSpPr>
          <p:cNvPr id="3" name="Text Placeholder 2">
            <a:extLst>
              <a:ext uri="{FF2B5EF4-FFF2-40B4-BE49-F238E27FC236}">
                <a16:creationId xmlns:a16="http://schemas.microsoft.com/office/drawing/2014/main" id="{24509D68-5389-C650-8662-30E87A5F541B}"/>
              </a:ext>
            </a:extLst>
          </p:cNvPr>
          <p:cNvSpPr>
            <a:spLocks noGrp="1"/>
          </p:cNvSpPr>
          <p:nvPr>
            <p:ph type="body" sz="quarter" idx="14"/>
          </p:nvPr>
        </p:nvSpPr>
        <p:spPr/>
        <p:txBody>
          <a:bodyPr/>
          <a:lstStyle/>
          <a:p>
            <a:r>
              <a:rPr lang="en-US" dirty="0">
                <a:hlinkClick r:id="rId4" action="ppaction://hlinksldjump"/>
              </a:rPr>
              <a:t>Access the text alternative for slide images.</a:t>
            </a:r>
            <a:endParaRPr lang="en-US" dirty="0"/>
          </a:p>
        </p:txBody>
      </p:sp>
      <p:sp>
        <p:nvSpPr>
          <p:cNvPr id="11" name="Slide Number Placeholder 10">
            <a:extLst>
              <a:ext uri="{FF2B5EF4-FFF2-40B4-BE49-F238E27FC236}">
                <a16:creationId xmlns:a16="http://schemas.microsoft.com/office/drawing/2014/main" id="{1D0CCD56-03CB-CB78-328F-09D9D5AC3E7A}"/>
              </a:ext>
            </a:extLst>
          </p:cNvPr>
          <p:cNvSpPr>
            <a:spLocks noGrp="1"/>
          </p:cNvSpPr>
          <p:nvPr>
            <p:ph type="sldNum" sz="quarter" idx="10"/>
          </p:nvPr>
        </p:nvSpPr>
        <p:spPr/>
        <p:txBody>
          <a:bodyPr/>
          <a:lstStyle/>
          <a:p>
            <a:fld id="{68151E55-6873-49E2-B8D5-2F265E6F1973}" type="slidenum">
              <a:rPr lang="en-US" smtClean="0"/>
              <a:t>24</a:t>
            </a:fld>
            <a:endParaRPr lang="en-US" dirty="0"/>
          </a:p>
        </p:txBody>
      </p:sp>
    </p:spTree>
    <p:extLst>
      <p:ext uri="{BB962C8B-B14F-4D97-AF65-F5344CB8AC3E}">
        <p14:creationId xmlns:p14="http://schemas.microsoft.com/office/powerpoint/2010/main" val="2445047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0D434-88C8-C412-BDDB-03BE66C8A073}"/>
              </a:ext>
            </a:extLst>
          </p:cNvPr>
          <p:cNvSpPr>
            <a:spLocks noGrp="1"/>
          </p:cNvSpPr>
          <p:nvPr>
            <p:ph type="title"/>
          </p:nvPr>
        </p:nvSpPr>
        <p:spPr/>
        <p:txBody>
          <a:bodyPr/>
          <a:lstStyle/>
          <a:p>
            <a:r>
              <a:rPr kumimoji="0" lang="en-US" b="0" i="1" u="none" strike="noStrike" kern="1200" cap="none" spc="0" normalizeH="0" baseline="0" noProof="0" dirty="0">
                <a:ln>
                  <a:noFill/>
                </a:ln>
                <a:solidFill>
                  <a:schemeClr val="accent1"/>
                </a:solidFill>
                <a:effectLst/>
                <a:uLnTx/>
                <a:uFillTx/>
                <a:latin typeface="Calibri Light" panose="020F0302020204030204"/>
                <a:ea typeface="+mj-ea"/>
                <a:cs typeface="+mj-cs"/>
              </a:rPr>
              <a:t>Create</a:t>
            </a:r>
            <a:r>
              <a:rPr kumimoji="0" lang="en-US" b="0" i="0" u="none" strike="noStrike" kern="1200" cap="none" spc="0" normalizeH="0" baseline="0" noProof="0" dirty="0">
                <a:ln>
                  <a:noFill/>
                </a:ln>
                <a:solidFill>
                  <a:prstClr val="black"/>
                </a:solidFill>
                <a:effectLst/>
                <a:uLnTx/>
                <a:uFillTx/>
                <a:latin typeface="Calibri Light" panose="020F0302020204030204"/>
                <a:ea typeface="+mj-ea"/>
                <a:cs typeface="+mj-cs"/>
              </a:rPr>
              <a:t> Flowchart Module </a:t>
            </a:r>
            <a:r>
              <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rPr>
              <a:t>2</a:t>
            </a:r>
            <a:endParaRPr lang="en-US" dirty="0"/>
          </a:p>
        </p:txBody>
      </p:sp>
      <p:pic>
        <p:nvPicPr>
          <p:cNvPr id="13" name="Picture 12">
            <a:extLst>
              <a:ext uri="{FF2B5EF4-FFF2-40B4-BE49-F238E27FC236}">
                <a16:creationId xmlns:a16="http://schemas.microsoft.com/office/drawing/2014/main" id="{3036BF05-FB63-0A36-E759-978EFE4F56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62131" y="1161288"/>
            <a:ext cx="10467739" cy="60965"/>
          </a:xfrm>
          <a:prstGeom prst="rect">
            <a:avLst/>
          </a:prstGeom>
        </p:spPr>
      </p:pic>
      <p:sp>
        <p:nvSpPr>
          <p:cNvPr id="18" name="Content Placeholder 17">
            <a:extLst>
              <a:ext uri="{FF2B5EF4-FFF2-40B4-BE49-F238E27FC236}">
                <a16:creationId xmlns:a16="http://schemas.microsoft.com/office/drawing/2014/main" id="{46C04891-2BEA-3EC8-60FF-D466A21917A8}"/>
              </a:ext>
            </a:extLst>
          </p:cNvPr>
          <p:cNvSpPr>
            <a:spLocks noGrp="1"/>
          </p:cNvSpPr>
          <p:nvPr>
            <p:ph sz="quarter" idx="11"/>
          </p:nvPr>
        </p:nvSpPr>
        <p:spPr>
          <a:xfrm>
            <a:off x="862130" y="1316736"/>
            <a:ext cx="10872669" cy="4971691"/>
          </a:xfrm>
        </p:spPr>
        <p:txBody>
          <a:bodyPr>
            <a:normAutofit/>
          </a:bodyPr>
          <a:lstStyle/>
          <a:p>
            <a:pPr marR="0" lvl="0" algn="l" defTabSz="914400" rtl="0" eaLnBrk="1" fontAlgn="auto" latinLnBrk="0" hangingPunct="1">
              <a:spcBef>
                <a:spcPts val="800"/>
              </a:spcBef>
              <a:buClrTx/>
              <a:buSzTx/>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Name – for module (type it in, overriding default)</a:t>
            </a:r>
          </a:p>
          <a:p>
            <a:pPr marR="0" lvl="0" algn="l" defTabSz="914400" rtl="0" eaLnBrk="1" fontAlgn="auto" latinLnBrk="0" hangingPunct="1">
              <a:spcBef>
                <a:spcPts val="800"/>
              </a:spcBef>
              <a:buClrTx/>
              <a:buSzTx/>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Entity Type – enter descriptive name</a:t>
            </a:r>
          </a:p>
          <a:p>
            <a:pPr marL="283464" marR="0" lvl="1" indent="-283464" algn="l" defTabSz="914400" rtl="0" eaLnBrk="1" fontAlgn="auto" latinLnBrk="0" hangingPunct="1">
              <a:spcBef>
                <a:spcPts val="0"/>
              </a:spcBef>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Can have multiple Entity Types with distinct names</a:t>
            </a:r>
          </a:p>
          <a:p>
            <a:pPr marR="0" lvl="0" algn="l" defTabSz="914400" rtl="0" eaLnBrk="1" fontAlgn="auto" latinLnBrk="0" hangingPunct="1">
              <a:spcBef>
                <a:spcPts val="800"/>
              </a:spcBef>
              <a:buClrTx/>
              <a:buSzTx/>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Time Between Arrivals area</a:t>
            </a:r>
          </a:p>
          <a:p>
            <a:pPr marL="283464" marR="0" lvl="1" indent="-283464" algn="l" defTabSz="914400" rtl="0" eaLnBrk="1" fontAlgn="auto" latinLnBrk="0" hangingPunct="1">
              <a:spcBef>
                <a:spcPts val="0"/>
              </a:spcBef>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Specify nature of time separating consecutive arrivals</a:t>
            </a:r>
          </a:p>
          <a:p>
            <a:pPr marL="283464" marR="0" lvl="1" indent="-283464" algn="l" defTabSz="914400" rtl="0" eaLnBrk="1" fontAlgn="auto" latinLnBrk="0" hangingPunct="1">
              <a:spcBef>
                <a:spcPts val="0"/>
              </a:spcBef>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Type – pull-down list, several options</a:t>
            </a:r>
          </a:p>
          <a:p>
            <a:pPr marL="283464" marR="0" lvl="1" indent="-283464" algn="l" defTabSz="914400" rtl="0" eaLnBrk="1" fontAlgn="auto" latinLnBrk="0" hangingPunct="1">
              <a:spcBef>
                <a:spcPts val="0"/>
              </a:spcBef>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Value – depends on Type .</a:t>
            </a:r>
            <a:r>
              <a:rPr kumimoji="0" lang="en-US" altLang="en-US" sz="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altLang="en-US" sz="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 for Random (Expo) is mean</a:t>
            </a:r>
          </a:p>
          <a:p>
            <a:pPr marL="283464" marR="0" lvl="1" indent="-283464" algn="l" defTabSz="914400" rtl="0" eaLnBrk="1" fontAlgn="auto" latinLnBrk="0" hangingPunct="1">
              <a:spcBef>
                <a:spcPts val="0"/>
              </a:spcBef>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Units – time units for Value</a:t>
            </a:r>
          </a:p>
          <a:p>
            <a:pPr marR="0" lvl="0" algn="l" defTabSz="914400" rtl="0" eaLnBrk="1" fontAlgn="auto" latinLnBrk="0" hangingPunct="1">
              <a:spcBef>
                <a:spcPts val="800"/>
              </a:spcBef>
              <a:buClrTx/>
              <a:buSzTx/>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Entities per Arrival – constant, random variable, very general “Expression” (more later .</a:t>
            </a:r>
            <a:r>
              <a:rPr kumimoji="0" lang="en-US" altLang="en-US" sz="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altLang="en-US" sz="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R="0" lvl="0" algn="l" defTabSz="914400" rtl="0" eaLnBrk="1" fontAlgn="auto" latinLnBrk="0" hangingPunct="1">
              <a:spcBef>
                <a:spcPts val="800"/>
              </a:spcBef>
              <a:buClrTx/>
              <a:buSzTx/>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Max Arrivals – choke off arrivals (from here) after this many arrivals (batches, not entities)</a:t>
            </a:r>
          </a:p>
          <a:p>
            <a:pPr marR="0" lvl="0" algn="l" defTabSz="914400" rtl="0" eaLnBrk="1" fontAlgn="auto" latinLnBrk="0" hangingPunct="1">
              <a:spcBef>
                <a:spcPts val="800"/>
              </a:spcBef>
              <a:buClrTx/>
              <a:buSzTx/>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First Creation – time of first arrival (need not be 0)</a:t>
            </a:r>
          </a:p>
        </p:txBody>
      </p:sp>
      <p:sp>
        <p:nvSpPr>
          <p:cNvPr id="11" name="Slide Number Placeholder 10">
            <a:extLst>
              <a:ext uri="{FF2B5EF4-FFF2-40B4-BE49-F238E27FC236}">
                <a16:creationId xmlns:a16="http://schemas.microsoft.com/office/drawing/2014/main" id="{1D0CCD56-03CB-CB78-328F-09D9D5AC3E7A}"/>
              </a:ext>
            </a:extLst>
          </p:cNvPr>
          <p:cNvSpPr>
            <a:spLocks noGrp="1"/>
          </p:cNvSpPr>
          <p:nvPr>
            <p:ph type="sldNum" sz="quarter" idx="10"/>
          </p:nvPr>
        </p:nvSpPr>
        <p:spPr/>
        <p:txBody>
          <a:bodyPr/>
          <a:lstStyle/>
          <a:p>
            <a:fld id="{68151E55-6873-49E2-B8D5-2F265E6F1973}" type="slidenum">
              <a:rPr lang="en-US" smtClean="0"/>
              <a:t>25</a:t>
            </a:fld>
            <a:endParaRPr lang="en-US" dirty="0"/>
          </a:p>
        </p:txBody>
      </p:sp>
    </p:spTree>
    <p:extLst>
      <p:ext uri="{BB962C8B-B14F-4D97-AF65-F5344CB8AC3E}">
        <p14:creationId xmlns:p14="http://schemas.microsoft.com/office/powerpoint/2010/main" val="1142239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E6596-0CBE-FE36-BC71-7FCDFB90DFF5}"/>
              </a:ext>
            </a:extLst>
          </p:cNvPr>
          <p:cNvSpPr>
            <a:spLocks noGrp="1"/>
          </p:cNvSpPr>
          <p:nvPr>
            <p:ph type="title"/>
          </p:nvPr>
        </p:nvSpPr>
        <p:spPr>
          <a:xfrm>
            <a:off x="344775" y="640080"/>
            <a:ext cx="3706018" cy="5586984"/>
          </a:xfrm>
        </p:spPr>
        <p:txBody>
          <a:bodyPr/>
          <a:lstStyle/>
          <a:p>
            <a:r>
              <a:rPr lang="en-US" dirty="0"/>
              <a:t>Editing Flowchart Modules in Spreadsheet View</a:t>
            </a:r>
          </a:p>
        </p:txBody>
      </p:sp>
      <p:pic>
        <p:nvPicPr>
          <p:cNvPr id="12" name="Picture 11">
            <a:extLst>
              <a:ext uri="{FF2B5EF4-FFF2-40B4-BE49-F238E27FC236}">
                <a16:creationId xmlns:a16="http://schemas.microsoft.com/office/drawing/2014/main" id="{5F60124A-3CFD-B78E-90F4-EC369453A38F}"/>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323406" y="766763"/>
            <a:ext cx="60965" cy="5450296"/>
          </a:xfrm>
          <a:prstGeom prst="rect">
            <a:avLst/>
          </a:prstGeom>
        </p:spPr>
      </p:pic>
      <p:sp>
        <p:nvSpPr>
          <p:cNvPr id="3" name="Content Placeholder 2">
            <a:extLst>
              <a:ext uri="{FF2B5EF4-FFF2-40B4-BE49-F238E27FC236}">
                <a16:creationId xmlns:a16="http://schemas.microsoft.com/office/drawing/2014/main" id="{C7ADBE9B-8FCB-540A-A673-FE806BB86A76}"/>
              </a:ext>
            </a:extLst>
          </p:cNvPr>
          <p:cNvSpPr>
            <a:spLocks noGrp="1"/>
          </p:cNvSpPr>
          <p:nvPr>
            <p:ph sz="quarter" idx="11"/>
          </p:nvPr>
        </p:nvSpPr>
        <p:spPr>
          <a:xfrm>
            <a:off x="4700015" y="766761"/>
            <a:ext cx="6801868" cy="5450297"/>
          </a:xfrm>
        </p:spPr>
        <p:txBody>
          <a:bodyPr anchor="ctr"/>
          <a:lstStyle/>
          <a:p>
            <a:pPr marR="0" lvl="0" algn="l" defTabSz="914400" rtl="0" eaLnBrk="1" fontAlgn="auto" latinLnBrk="0" hangingPunct="1">
              <a:spcBef>
                <a:spcPts val="800"/>
              </a:spcBef>
              <a:buClrTx/>
              <a:buSzTx/>
              <a:tabLst/>
              <a:defRPr/>
            </a:pPr>
            <a:r>
              <a:rPr kumimoji="0" lang="en-US" altLang="en-US" sz="2200" b="0" i="0" u="none" strike="noStrike" kern="1200" cap="none" spc="0" normalizeH="0" baseline="0" noProof="0" dirty="0">
                <a:ln>
                  <a:noFill/>
                </a:ln>
                <a:solidFill>
                  <a:prstClr val="black"/>
                </a:solidFill>
                <a:effectLst/>
                <a:uLnTx/>
                <a:uFillTx/>
                <a:latin typeface="Calibri" panose="020F0502020204030204"/>
                <a:ea typeface="+mn-ea"/>
                <a:cs typeface="+mn-cs"/>
              </a:rPr>
              <a:t>Alternative to dialog for each instance of a module type</a:t>
            </a:r>
          </a:p>
          <a:p>
            <a:pPr marR="0" lvl="0" algn="l" defTabSz="914400" rtl="0" eaLnBrk="1" fontAlgn="auto" latinLnBrk="0" hangingPunct="1">
              <a:spcBef>
                <a:spcPts val="800"/>
              </a:spcBef>
              <a:buClrTx/>
              <a:buSzTx/>
              <a:tabLst/>
              <a:defRPr/>
            </a:pPr>
            <a:r>
              <a:rPr kumimoji="0" lang="en-US" altLang="en-US" sz="2200" b="0" i="0" u="none" strike="noStrike" kern="1200" cap="none" spc="0" normalizeH="0" baseline="0" noProof="0" dirty="0">
                <a:ln>
                  <a:noFill/>
                </a:ln>
                <a:solidFill>
                  <a:prstClr val="black"/>
                </a:solidFill>
                <a:effectLst/>
                <a:uLnTx/>
                <a:uFillTx/>
                <a:latin typeface="Calibri" panose="020F0502020204030204"/>
                <a:ea typeface="+mn-ea"/>
                <a:cs typeface="+mn-cs"/>
              </a:rPr>
              <a:t>See all instances of a module type at once</a:t>
            </a:r>
          </a:p>
          <a:p>
            <a:pPr marL="283464" marR="0" lvl="1" indent="-283464" algn="l" defTabSz="914400" rtl="0" eaLnBrk="1" fontAlgn="auto" latinLnBrk="0" hangingPunct="1">
              <a:spcBef>
                <a:spcPts val="0"/>
              </a:spcBef>
              <a:buClrTx/>
              <a:buSzTx/>
              <a:buFont typeface="Arial" panose="020B0604020202020204" pitchFamily="34" charset="0"/>
              <a:buChar char="•"/>
              <a:tabLst/>
              <a:defRPr/>
            </a:pPr>
            <a:r>
              <a:rPr kumimoji="0" lang="en-US" altLang="en-US" sz="2200" b="0" i="0" u="none" strike="noStrike" kern="1200" cap="none" spc="0" normalizeH="0" baseline="0" noProof="0" dirty="0">
                <a:ln>
                  <a:noFill/>
                </a:ln>
                <a:solidFill>
                  <a:prstClr val="black"/>
                </a:solidFill>
                <a:effectLst/>
                <a:uLnTx/>
                <a:uFillTx/>
                <a:latin typeface="Calibri" panose="020F0502020204030204"/>
                <a:ea typeface="+mn-ea"/>
                <a:cs typeface="+mn-cs"/>
              </a:rPr>
              <a:t>Convenient for seeing, editing many things at once</a:t>
            </a:r>
          </a:p>
          <a:p>
            <a:pPr marR="0" lvl="0" algn="l" defTabSz="914400" rtl="0" eaLnBrk="1" fontAlgn="auto" latinLnBrk="0" hangingPunct="1">
              <a:spcBef>
                <a:spcPts val="800"/>
              </a:spcBef>
              <a:buClrTx/>
              <a:buSzTx/>
              <a:tabLst/>
              <a:defRPr/>
            </a:pPr>
            <a:r>
              <a:rPr kumimoji="0" lang="en-US" altLang="en-US" sz="2200" b="0" i="0" u="none" strike="noStrike" kern="1200" cap="none" spc="0" normalizeH="0" baseline="0" noProof="0" dirty="0">
                <a:ln>
                  <a:noFill/>
                </a:ln>
                <a:solidFill>
                  <a:prstClr val="black"/>
                </a:solidFill>
                <a:effectLst/>
                <a:uLnTx/>
                <a:uFillTx/>
                <a:latin typeface="Calibri" panose="020F0502020204030204"/>
                <a:ea typeface="+mn-ea"/>
                <a:cs typeface="+mn-cs"/>
              </a:rPr>
              <a:t>Selecting a module in either flowchart or spreadsheet view also selects it in the other view</a:t>
            </a:r>
          </a:p>
          <a:p>
            <a:pPr marR="0" lvl="0" algn="l" defTabSz="914400" rtl="0" eaLnBrk="1" fontAlgn="auto" latinLnBrk="0" hangingPunct="1">
              <a:spcBef>
                <a:spcPts val="800"/>
              </a:spcBef>
              <a:buClrTx/>
              <a:buSzTx/>
              <a:tabLst/>
              <a:defRPr/>
            </a:pPr>
            <a:r>
              <a:rPr kumimoji="0" lang="en-US" altLang="en-US" sz="2200" b="0" i="0" u="none" strike="noStrike" kern="1200" cap="none" spc="0" normalizeH="0" baseline="0" noProof="0" dirty="0">
                <a:ln>
                  <a:noFill/>
                </a:ln>
                <a:solidFill>
                  <a:prstClr val="black"/>
                </a:solidFill>
                <a:effectLst/>
                <a:uLnTx/>
                <a:uFillTx/>
                <a:latin typeface="Calibri" panose="020F0502020204030204"/>
                <a:ea typeface="+mn-ea"/>
                <a:cs typeface="+mn-cs"/>
              </a:rPr>
              <a:t>Click, double-click fields to view, edit</a:t>
            </a:r>
          </a:p>
          <a:p>
            <a:pPr marR="0" lvl="0" algn="l" defTabSz="914400" rtl="0" eaLnBrk="1" fontAlgn="auto" latinLnBrk="0" hangingPunct="1">
              <a:spcBef>
                <a:spcPts val="800"/>
              </a:spcBef>
              <a:buClrTx/>
              <a:buSzTx/>
              <a:tabLst/>
              <a:defRPr/>
            </a:pPr>
            <a:r>
              <a:rPr kumimoji="0" lang="en-US" altLang="en-US" sz="2200" b="0" i="0" u="none" strike="noStrike" kern="1200" cap="none" spc="0" normalizeH="0" baseline="0" noProof="0" dirty="0">
                <a:ln>
                  <a:noFill/>
                </a:ln>
                <a:solidFill>
                  <a:prstClr val="black"/>
                </a:solidFill>
                <a:effectLst/>
                <a:uLnTx/>
                <a:uFillTx/>
                <a:latin typeface="Calibri" panose="020F0502020204030204"/>
                <a:ea typeface="+mn-ea"/>
                <a:cs typeface="+mn-cs"/>
              </a:rPr>
              <a:t>Right-click in expression fields to get Expression Builder for help in constructing complex expressions with Arena variables (more later .</a:t>
            </a:r>
            <a:r>
              <a:rPr kumimoji="0" lang="en-US" altLang="en-US" sz="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22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altLang="en-US" sz="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2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1" name="Slide Number Placeholder 10">
            <a:extLst>
              <a:ext uri="{FF2B5EF4-FFF2-40B4-BE49-F238E27FC236}">
                <a16:creationId xmlns:a16="http://schemas.microsoft.com/office/drawing/2014/main" id="{C0D86D07-2842-09AE-6F9F-BDB0B22821EF}"/>
              </a:ext>
            </a:extLst>
          </p:cNvPr>
          <p:cNvSpPr>
            <a:spLocks noGrp="1"/>
          </p:cNvSpPr>
          <p:nvPr>
            <p:ph type="sldNum" sz="quarter" idx="10"/>
          </p:nvPr>
        </p:nvSpPr>
        <p:spPr/>
        <p:txBody>
          <a:bodyPr/>
          <a:lstStyle/>
          <a:p>
            <a:fld id="{68151E55-6873-49E2-B8D5-2F265E6F1973}" type="slidenum">
              <a:rPr lang="en-US" smtClean="0"/>
              <a:t>26</a:t>
            </a:fld>
            <a:endParaRPr lang="en-US" dirty="0"/>
          </a:p>
        </p:txBody>
      </p:sp>
    </p:spTree>
    <p:extLst>
      <p:ext uri="{BB962C8B-B14F-4D97-AF65-F5344CB8AC3E}">
        <p14:creationId xmlns:p14="http://schemas.microsoft.com/office/powerpoint/2010/main" val="1535053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F61C79E-E229-8344-A25C-C4932ACDB2B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3425952"/>
          </a:xfrm>
          <a:prstGeom prst="rect">
            <a:avLst/>
          </a:prstGeom>
        </p:spPr>
      </p:pic>
      <p:sp>
        <p:nvSpPr>
          <p:cNvPr id="2" name="Title 1">
            <a:extLst>
              <a:ext uri="{FF2B5EF4-FFF2-40B4-BE49-F238E27FC236}">
                <a16:creationId xmlns:a16="http://schemas.microsoft.com/office/drawing/2014/main" id="{B7C0D434-88C8-C412-BDDB-03BE66C8A073}"/>
              </a:ext>
            </a:extLst>
          </p:cNvPr>
          <p:cNvSpPr>
            <a:spLocks noGrp="1"/>
          </p:cNvSpPr>
          <p:nvPr>
            <p:ph type="title"/>
          </p:nvPr>
        </p:nvSpPr>
        <p:spPr>
          <a:xfrm>
            <a:off x="457200" y="154901"/>
            <a:ext cx="11277600" cy="678611"/>
          </a:xfrm>
        </p:spPr>
        <p:txBody>
          <a:bodyPr/>
          <a:lstStyle/>
          <a:p>
            <a:r>
              <a:rPr lang="en-US" altLang="en-US" sz="5400" i="1" kern="1200" dirty="0">
                <a:solidFill>
                  <a:schemeClr val="bg1"/>
                </a:solidFill>
              </a:rPr>
              <a:t>Entity</a:t>
            </a:r>
            <a:r>
              <a:rPr lang="en-US" altLang="en-US" sz="5400" kern="1200" dirty="0">
                <a:solidFill>
                  <a:srgbClr val="FFFFFF"/>
                </a:solidFill>
              </a:rPr>
              <a:t> Data Module</a:t>
            </a:r>
            <a:endParaRPr lang="en-US" dirty="0"/>
          </a:p>
        </p:txBody>
      </p:sp>
      <p:sp>
        <p:nvSpPr>
          <p:cNvPr id="18" name="Content Placeholder 17">
            <a:extLst>
              <a:ext uri="{FF2B5EF4-FFF2-40B4-BE49-F238E27FC236}">
                <a16:creationId xmlns:a16="http://schemas.microsoft.com/office/drawing/2014/main" id="{46C04891-2BEA-3EC8-60FF-D466A21917A8}"/>
              </a:ext>
            </a:extLst>
          </p:cNvPr>
          <p:cNvSpPr>
            <a:spLocks noGrp="1"/>
          </p:cNvSpPr>
          <p:nvPr>
            <p:ph sz="quarter" idx="11"/>
          </p:nvPr>
        </p:nvSpPr>
        <p:spPr>
          <a:xfrm>
            <a:off x="1070548" y="1019335"/>
            <a:ext cx="10050905" cy="2406618"/>
          </a:xfrm>
        </p:spPr>
        <p:txBody>
          <a:bodyPr>
            <a:normAutofit/>
          </a:bodyPr>
          <a:lstStyle/>
          <a:p>
            <a:pPr>
              <a:lnSpc>
                <a:spcPct val="90000"/>
              </a:lnSpc>
              <a:spcAft>
                <a:spcPts val="600"/>
              </a:spcAft>
            </a:pPr>
            <a:r>
              <a:rPr lang="en-US" altLang="en-US" dirty="0">
                <a:solidFill>
                  <a:srgbClr val="FFFFFF"/>
                </a:solidFill>
              </a:rPr>
              <a:t>A data module, so edit in spreadsheet view only</a:t>
            </a:r>
          </a:p>
          <a:p>
            <a:pPr>
              <a:lnSpc>
                <a:spcPct val="90000"/>
              </a:lnSpc>
              <a:spcAft>
                <a:spcPts val="600"/>
              </a:spcAft>
            </a:pPr>
            <a:r>
              <a:rPr lang="en-US" altLang="en-US" dirty="0">
                <a:solidFill>
                  <a:srgbClr val="FFFFFF"/>
                </a:solidFill>
              </a:rPr>
              <a:t>View, edit aspects of different entity Types in your model (we have just one entity Type, e Part)</a:t>
            </a:r>
          </a:p>
          <a:p>
            <a:pPr>
              <a:lnSpc>
                <a:spcPct val="90000"/>
              </a:lnSpc>
              <a:spcAft>
                <a:spcPts val="600"/>
              </a:spcAft>
            </a:pPr>
            <a:r>
              <a:rPr lang="en-US" altLang="en-US" dirty="0">
                <a:solidFill>
                  <a:srgbClr val="FFFFFF"/>
                </a:solidFill>
              </a:rPr>
              <a:t>Pull-down lists activated as you select fields</a:t>
            </a:r>
          </a:p>
          <a:p>
            <a:pPr>
              <a:lnSpc>
                <a:spcPct val="90000"/>
              </a:lnSpc>
              <a:spcAft>
                <a:spcPts val="600"/>
              </a:spcAft>
            </a:pPr>
            <a:r>
              <a:rPr lang="en-US" altLang="en-US" dirty="0">
                <a:solidFill>
                  <a:srgbClr val="FFFFFF"/>
                </a:solidFill>
              </a:rPr>
              <a:t>Our only edit – Initial Picture for animation</a:t>
            </a:r>
          </a:p>
          <a:p>
            <a:pPr marL="283464" lvl="1" indent="-283464">
              <a:lnSpc>
                <a:spcPct val="90000"/>
              </a:lnSpc>
              <a:spcBef>
                <a:spcPts val="0"/>
              </a:spcBef>
              <a:spcAft>
                <a:spcPts val="600"/>
              </a:spcAft>
              <a:buFont typeface="Arial" panose="020B0604020202020204" pitchFamily="34" charset="0"/>
              <a:buChar char="•"/>
            </a:pPr>
            <a:r>
              <a:rPr lang="en-US" altLang="en-US" dirty="0">
                <a:solidFill>
                  <a:srgbClr val="FFFFFF"/>
                </a:solidFill>
              </a:rPr>
              <a:t>Picked </a:t>
            </a:r>
            <a:r>
              <a:rPr lang="en-US" altLang="en-US" b="1" dirty="0" err="1">
                <a:solidFill>
                  <a:srgbClr val="FFFFFF"/>
                </a:solidFill>
              </a:rPr>
              <a:t>Picture.Blue</a:t>
            </a:r>
            <a:r>
              <a:rPr lang="en-US" altLang="en-US" b="1" dirty="0">
                <a:solidFill>
                  <a:srgbClr val="FFFFFF"/>
                </a:solidFill>
              </a:rPr>
              <a:t> Ball</a:t>
            </a:r>
            <a:r>
              <a:rPr lang="en-US" altLang="en-US" dirty="0">
                <a:solidFill>
                  <a:srgbClr val="FFFFFF"/>
                </a:solidFill>
              </a:rPr>
              <a:t> from default list</a:t>
            </a:r>
          </a:p>
          <a:p>
            <a:pPr marL="283464" lvl="1" indent="-283464">
              <a:lnSpc>
                <a:spcPct val="90000"/>
              </a:lnSpc>
              <a:spcBef>
                <a:spcPts val="0"/>
              </a:spcBef>
              <a:spcAft>
                <a:spcPts val="600"/>
              </a:spcAft>
              <a:buFont typeface="Arial" panose="020B0604020202020204" pitchFamily="34" charset="0"/>
              <a:buChar char="•"/>
            </a:pPr>
            <a:r>
              <a:rPr lang="en-US" altLang="en-US" i="1" dirty="0">
                <a:solidFill>
                  <a:srgbClr val="FFFFFF"/>
                </a:solidFill>
              </a:rPr>
              <a:t>Animate&gt; Pictures &gt; Edit Entity Pictures .</a:t>
            </a:r>
            <a:r>
              <a:rPr lang="en-US" altLang="en-US" sz="100" i="1" dirty="0">
                <a:solidFill>
                  <a:srgbClr val="FFFFFF"/>
                </a:solidFill>
              </a:rPr>
              <a:t> </a:t>
            </a:r>
            <a:r>
              <a:rPr lang="en-US" altLang="en-US" i="1" dirty="0">
                <a:solidFill>
                  <a:srgbClr val="FFFFFF"/>
                </a:solidFill>
              </a:rPr>
              <a:t>.</a:t>
            </a:r>
            <a:r>
              <a:rPr lang="en-US" altLang="en-US" sz="100" i="1" dirty="0">
                <a:solidFill>
                  <a:srgbClr val="FFFFFF"/>
                </a:solidFill>
              </a:rPr>
              <a:t> </a:t>
            </a:r>
            <a:r>
              <a:rPr lang="en-US" altLang="en-US" i="1" dirty="0">
                <a:solidFill>
                  <a:srgbClr val="FFFFFF"/>
                </a:solidFill>
              </a:rPr>
              <a:t>.</a:t>
            </a:r>
            <a:r>
              <a:rPr lang="en-US" altLang="en-US" dirty="0">
                <a:solidFill>
                  <a:srgbClr val="FFFFFF"/>
                </a:solidFill>
              </a:rPr>
              <a:t> to see or modify</a:t>
            </a:r>
            <a:endParaRPr lang="en-US" dirty="0">
              <a:solidFill>
                <a:srgbClr val="FFFFFF"/>
              </a:solidFill>
            </a:endParaRPr>
          </a:p>
        </p:txBody>
      </p:sp>
      <p:pic>
        <p:nvPicPr>
          <p:cNvPr id="5" name="Picture 4" descr="The screen grab of the spreadsheet has 11 columns and 2 rows.">
            <a:extLst>
              <a:ext uri="{FF2B5EF4-FFF2-40B4-BE49-F238E27FC236}">
                <a16:creationId xmlns:a16="http://schemas.microsoft.com/office/drawing/2014/main" id="{88528F21-B678-575F-FC6D-A67003DB6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853033"/>
            <a:ext cx="11277600" cy="1738277"/>
          </a:xfrm>
          <a:prstGeom prst="rect">
            <a:avLst/>
          </a:prstGeom>
        </p:spPr>
      </p:pic>
      <p:sp>
        <p:nvSpPr>
          <p:cNvPr id="3" name="Text Placeholder 2">
            <a:extLst>
              <a:ext uri="{FF2B5EF4-FFF2-40B4-BE49-F238E27FC236}">
                <a16:creationId xmlns:a16="http://schemas.microsoft.com/office/drawing/2014/main" id="{24509D68-5389-C650-8662-30E87A5F541B}"/>
              </a:ext>
            </a:extLst>
          </p:cNvPr>
          <p:cNvSpPr>
            <a:spLocks noGrp="1"/>
          </p:cNvSpPr>
          <p:nvPr>
            <p:ph type="body" sz="quarter" idx="14"/>
          </p:nvPr>
        </p:nvSpPr>
        <p:spPr/>
        <p:txBody>
          <a:bodyPr/>
          <a:lstStyle/>
          <a:p>
            <a:r>
              <a:rPr lang="en-US" dirty="0">
                <a:hlinkClick r:id="rId4" action="ppaction://hlinksldjump"/>
              </a:rPr>
              <a:t>Access the text alternative for slide images.</a:t>
            </a:r>
            <a:endParaRPr lang="en-US" dirty="0"/>
          </a:p>
        </p:txBody>
      </p:sp>
      <p:sp>
        <p:nvSpPr>
          <p:cNvPr id="11" name="Slide Number Placeholder 10">
            <a:extLst>
              <a:ext uri="{FF2B5EF4-FFF2-40B4-BE49-F238E27FC236}">
                <a16:creationId xmlns:a16="http://schemas.microsoft.com/office/drawing/2014/main" id="{1D0CCD56-03CB-CB78-328F-09D9D5AC3E7A}"/>
              </a:ext>
            </a:extLst>
          </p:cNvPr>
          <p:cNvSpPr>
            <a:spLocks noGrp="1"/>
          </p:cNvSpPr>
          <p:nvPr>
            <p:ph type="sldNum" sz="quarter" idx="10"/>
          </p:nvPr>
        </p:nvSpPr>
        <p:spPr/>
        <p:txBody>
          <a:bodyPr/>
          <a:lstStyle/>
          <a:p>
            <a:fld id="{68151E55-6873-49E2-B8D5-2F265E6F1973}" type="slidenum">
              <a:rPr lang="en-US" smtClean="0"/>
              <a:t>27</a:t>
            </a:fld>
            <a:endParaRPr lang="en-US" dirty="0"/>
          </a:p>
        </p:txBody>
      </p:sp>
    </p:spTree>
    <p:extLst>
      <p:ext uri="{BB962C8B-B14F-4D97-AF65-F5344CB8AC3E}">
        <p14:creationId xmlns:p14="http://schemas.microsoft.com/office/powerpoint/2010/main" val="1695214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0D434-88C8-C412-BDDB-03BE66C8A073}"/>
              </a:ext>
            </a:extLst>
          </p:cNvPr>
          <p:cNvSpPr>
            <a:spLocks noGrp="1"/>
          </p:cNvSpPr>
          <p:nvPr>
            <p:ph type="title"/>
          </p:nvPr>
        </p:nvSpPr>
        <p:spPr/>
        <p:txBody>
          <a:bodyPr/>
          <a:lstStyle/>
          <a:p>
            <a:r>
              <a:rPr kumimoji="0" lang="en-US" altLang="en-US" sz="5400" b="0" i="1" u="none" strike="noStrike" kern="1200" cap="none" spc="0" normalizeH="0" baseline="0" noProof="0" dirty="0">
                <a:ln>
                  <a:noFill/>
                </a:ln>
                <a:solidFill>
                  <a:schemeClr val="accent1"/>
                </a:solidFill>
                <a:effectLst/>
                <a:uLnTx/>
                <a:uFillTx/>
                <a:latin typeface="Calibri Light" panose="020F0302020204030204"/>
                <a:ea typeface="+mj-ea"/>
                <a:cs typeface="+mj-cs"/>
              </a:rPr>
              <a:t>Process</a:t>
            </a:r>
            <a:r>
              <a:rPr kumimoji="0" lang="en-US" altLang="en-US" sz="5400" b="0" i="0" u="none" strike="noStrike" kern="1200" cap="none" spc="0" normalizeH="0" baseline="0" noProof="0" dirty="0">
                <a:ln>
                  <a:noFill/>
                </a:ln>
                <a:solidFill>
                  <a:schemeClr val="accent1"/>
                </a:solidFill>
                <a:effectLst/>
                <a:uLnTx/>
                <a:uFillTx/>
                <a:latin typeface="Calibri Light" panose="020F0302020204030204"/>
                <a:ea typeface="+mj-ea"/>
                <a:cs typeface="+mj-cs"/>
              </a:rPr>
              <a:t> </a:t>
            </a:r>
            <a:r>
              <a:rPr kumimoji="0" lang="en-US" altLang="en-US" sz="5400" b="0" i="0" u="none" strike="noStrike" kern="1200" cap="none" spc="0" normalizeH="0" baseline="0" noProof="0" dirty="0">
                <a:ln>
                  <a:noFill/>
                </a:ln>
                <a:solidFill>
                  <a:prstClr val="black"/>
                </a:solidFill>
                <a:effectLst/>
                <a:uLnTx/>
                <a:uFillTx/>
                <a:latin typeface="Calibri Light" panose="020F0302020204030204"/>
                <a:ea typeface="+mj-ea"/>
                <a:cs typeface="+mj-cs"/>
              </a:rPr>
              <a:t>Flowchart Module </a:t>
            </a:r>
            <a:r>
              <a:rPr kumimoji="0" lang="en-US" altLang="en-US" sz="1600" b="0" i="0" u="none" strike="noStrike" kern="1200" cap="none" spc="0" normalizeH="0" baseline="0" noProof="0" dirty="0">
                <a:ln>
                  <a:noFill/>
                </a:ln>
                <a:solidFill>
                  <a:prstClr val="black"/>
                </a:solidFill>
                <a:effectLst/>
                <a:uLnTx/>
                <a:uFillTx/>
                <a:latin typeface="Calibri Light" panose="020F0302020204030204"/>
                <a:ea typeface="+mj-ea"/>
                <a:cs typeface="+mj-cs"/>
              </a:rPr>
              <a:t>1</a:t>
            </a:r>
            <a:endParaRPr lang="en-US" sz="1600" dirty="0"/>
          </a:p>
        </p:txBody>
      </p:sp>
      <p:pic>
        <p:nvPicPr>
          <p:cNvPr id="13" name="Picture 12">
            <a:extLst>
              <a:ext uri="{FF2B5EF4-FFF2-40B4-BE49-F238E27FC236}">
                <a16:creationId xmlns:a16="http://schemas.microsoft.com/office/drawing/2014/main" id="{3036BF05-FB63-0A36-E759-978EFE4F56C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62131" y="1161288"/>
            <a:ext cx="10467739" cy="60965"/>
          </a:xfrm>
          <a:prstGeom prst="rect">
            <a:avLst/>
          </a:prstGeom>
        </p:spPr>
      </p:pic>
      <p:sp>
        <p:nvSpPr>
          <p:cNvPr id="18" name="Content Placeholder 17">
            <a:extLst>
              <a:ext uri="{FF2B5EF4-FFF2-40B4-BE49-F238E27FC236}">
                <a16:creationId xmlns:a16="http://schemas.microsoft.com/office/drawing/2014/main" id="{46C04891-2BEA-3EC8-60FF-D466A21917A8}"/>
              </a:ext>
            </a:extLst>
          </p:cNvPr>
          <p:cNvSpPr>
            <a:spLocks noGrp="1"/>
          </p:cNvSpPr>
          <p:nvPr>
            <p:ph sz="quarter" idx="11"/>
          </p:nvPr>
        </p:nvSpPr>
        <p:spPr>
          <a:xfrm>
            <a:off x="862130" y="1316736"/>
            <a:ext cx="6243207" cy="4971691"/>
          </a:xfrm>
        </p:spPr>
        <p:txBody>
          <a:bodyPr>
            <a:normAutofit/>
          </a:bodyPr>
          <a:lstStyle/>
          <a:p>
            <a:pPr marR="0" lvl="0" algn="l" defTabSz="914400" rtl="0" eaLnBrk="1" fontAlgn="auto" latinLnBrk="0" hangingPunct="1">
              <a:spcBef>
                <a:spcPts val="0"/>
              </a:spcBef>
              <a:buClrTx/>
              <a:buSzTx/>
              <a:tabLst/>
              <a:defRPr/>
            </a:pPr>
            <a:r>
              <a:rPr kumimoji="0" lang="en-US" altLang="en-US" sz="2200" b="0" i="0" u="none" strike="noStrike" kern="1200" cap="none" spc="0" normalizeH="0" baseline="0" noProof="0" dirty="0">
                <a:ln>
                  <a:noFill/>
                </a:ln>
                <a:solidFill>
                  <a:prstClr val="black"/>
                </a:solidFill>
                <a:effectLst/>
                <a:uLnTx/>
                <a:uFillTx/>
              </a:rPr>
              <a:t>Represents machine, including:</a:t>
            </a:r>
          </a:p>
          <a:p>
            <a:pPr marL="283464" marR="0" lvl="1" indent="-283464" algn="l" defTabSz="914400" rtl="0" eaLnBrk="1" fontAlgn="auto" latinLnBrk="0" hangingPunct="1">
              <a:spcBef>
                <a:spcPts val="0"/>
              </a:spcBef>
              <a:buClrTx/>
              <a:buSzTx/>
              <a:buFont typeface="Arial" panose="020B0604020202020204" pitchFamily="34" charset="0"/>
              <a:buChar char="•"/>
              <a:tabLst/>
              <a:defRPr/>
            </a:pPr>
            <a:r>
              <a:rPr kumimoji="0" lang="en-US" altLang="en-US" sz="2200" b="0" i="0" u="none" strike="noStrike" kern="1200" cap="none" spc="0" normalizeH="0" baseline="0" noProof="0" dirty="0">
                <a:ln>
                  <a:noFill/>
                </a:ln>
                <a:solidFill>
                  <a:prstClr val="black"/>
                </a:solidFill>
                <a:effectLst/>
                <a:uLnTx/>
                <a:uFillTx/>
              </a:rPr>
              <a:t>Resource</a:t>
            </a:r>
          </a:p>
          <a:p>
            <a:pPr marL="283464" marR="0" lvl="1" indent="-283464" algn="l" defTabSz="914400" rtl="0" eaLnBrk="1" fontAlgn="auto" latinLnBrk="0" hangingPunct="1">
              <a:spcBef>
                <a:spcPts val="0"/>
              </a:spcBef>
              <a:buClrTx/>
              <a:buSzTx/>
              <a:buFont typeface="Arial" panose="020B0604020202020204" pitchFamily="34" charset="0"/>
              <a:buChar char="•"/>
              <a:tabLst/>
              <a:defRPr/>
            </a:pPr>
            <a:r>
              <a:rPr kumimoji="0" lang="en-US" altLang="en-US" sz="2200" b="0" i="0" u="none" strike="noStrike" kern="1200" cap="none" spc="0" normalizeH="0" baseline="0" noProof="0" dirty="0">
                <a:ln>
                  <a:noFill/>
                </a:ln>
                <a:solidFill>
                  <a:prstClr val="black"/>
                </a:solidFill>
                <a:effectLst/>
                <a:uLnTx/>
                <a:uFillTx/>
              </a:rPr>
              <a:t>Queue</a:t>
            </a:r>
          </a:p>
          <a:p>
            <a:pPr marL="283464" marR="0" lvl="1" indent="-283464" algn="l" defTabSz="914400" rtl="0" eaLnBrk="1" fontAlgn="auto" latinLnBrk="0" hangingPunct="1">
              <a:spcBef>
                <a:spcPts val="0"/>
              </a:spcBef>
              <a:buClrTx/>
              <a:buSzTx/>
              <a:buFont typeface="Arial" panose="020B0604020202020204" pitchFamily="34" charset="0"/>
              <a:buChar char="•"/>
              <a:tabLst/>
              <a:defRPr/>
            </a:pPr>
            <a:r>
              <a:rPr kumimoji="0" lang="en-US" altLang="en-US" sz="2200" b="0" i="0" u="none" strike="noStrike" kern="1200" cap="none" spc="0" normalizeH="0" baseline="0" noProof="0" dirty="0">
                <a:ln>
                  <a:noFill/>
                </a:ln>
                <a:solidFill>
                  <a:prstClr val="black"/>
                </a:solidFill>
                <a:effectLst/>
                <a:uLnTx/>
                <a:uFillTx/>
              </a:rPr>
              <a:t>Entity delay time (processing)</a:t>
            </a:r>
          </a:p>
          <a:p>
            <a:pPr marR="0" lvl="0" algn="l" defTabSz="914400" rtl="0" eaLnBrk="1" fontAlgn="auto" latinLnBrk="0" hangingPunct="1">
              <a:spcBef>
                <a:spcPts val="0"/>
              </a:spcBef>
              <a:buClrTx/>
              <a:buSzTx/>
              <a:tabLst/>
              <a:defRPr/>
            </a:pPr>
            <a:r>
              <a:rPr kumimoji="0" lang="en-US" altLang="en-US" sz="2200" b="0" i="0" u="none" strike="noStrike" kern="1200" cap="none" spc="0" normalizeH="0" baseline="0" noProof="0" dirty="0">
                <a:ln>
                  <a:noFill/>
                </a:ln>
                <a:solidFill>
                  <a:prstClr val="black"/>
                </a:solidFill>
                <a:effectLst/>
                <a:uLnTx/>
                <a:uFillTx/>
              </a:rPr>
              <a:t>Enter Name – </a:t>
            </a:r>
            <a:r>
              <a:rPr kumimoji="0" lang="en-US" altLang="en-US" sz="2200" b="0"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r Drilling Center</a:t>
            </a:r>
          </a:p>
          <a:p>
            <a:pPr marR="0" lvl="0" algn="l" defTabSz="914400" rtl="0" eaLnBrk="1" fontAlgn="auto" latinLnBrk="0" hangingPunct="1">
              <a:spcBef>
                <a:spcPts val="0"/>
              </a:spcBef>
              <a:buClrTx/>
              <a:buSzTx/>
              <a:tabLst/>
              <a:defRPr/>
            </a:pPr>
            <a:r>
              <a:rPr kumimoji="0" lang="en-US" altLang="en-US" sz="2200" b="0" i="0" u="none" strike="noStrike" kern="1200" cap="none" spc="0" normalizeH="0" baseline="0" noProof="0" dirty="0">
                <a:ln>
                  <a:noFill/>
                </a:ln>
                <a:solidFill>
                  <a:prstClr val="black"/>
                </a:solidFill>
                <a:effectLst/>
                <a:uLnTx/>
                <a:uFillTx/>
              </a:rPr>
              <a:t>Type – picked Standard to define logic here rather than in a </a:t>
            </a:r>
            <a:r>
              <a:rPr kumimoji="0" lang="en-US" altLang="en-US" sz="2200" b="0" i="0" u="none" strike="noStrike" kern="1200" cap="none" spc="0" normalizeH="0" baseline="0" noProof="0" dirty="0" err="1">
                <a:ln>
                  <a:noFill/>
                </a:ln>
                <a:solidFill>
                  <a:prstClr val="black"/>
                </a:solidFill>
                <a:effectLst/>
                <a:uLnTx/>
                <a:uFillTx/>
              </a:rPr>
              <a:t>submodel</a:t>
            </a:r>
            <a:r>
              <a:rPr kumimoji="0" lang="en-US" altLang="en-US" sz="2200" b="0" i="0" u="none" strike="noStrike" kern="1200" cap="none" spc="0" normalizeH="0" baseline="0" noProof="0" dirty="0">
                <a:ln>
                  <a:noFill/>
                </a:ln>
                <a:solidFill>
                  <a:prstClr val="black"/>
                </a:solidFill>
                <a:effectLst/>
                <a:uLnTx/>
                <a:uFillTx/>
              </a:rPr>
              <a:t> (more later .</a:t>
            </a:r>
            <a:r>
              <a:rPr kumimoji="0" lang="en-US" altLang="en-US" sz="100" b="0" i="0" u="none" strike="noStrike" kern="1200" cap="none" spc="0" normalizeH="0" baseline="0" noProof="0" dirty="0">
                <a:ln>
                  <a:noFill/>
                </a:ln>
                <a:solidFill>
                  <a:prstClr val="black"/>
                </a:solidFill>
                <a:effectLst/>
                <a:uLnTx/>
                <a:uFillTx/>
              </a:rPr>
              <a:t> </a:t>
            </a:r>
            <a:r>
              <a:rPr kumimoji="0" lang="en-US" altLang="en-US" sz="2200" b="0" i="0" u="none" strike="noStrike" kern="1200" cap="none" spc="0" normalizeH="0" baseline="0" noProof="0" dirty="0">
                <a:ln>
                  <a:noFill/>
                </a:ln>
                <a:solidFill>
                  <a:prstClr val="black"/>
                </a:solidFill>
                <a:effectLst/>
                <a:uLnTx/>
                <a:uFillTx/>
              </a:rPr>
              <a:t>.</a:t>
            </a:r>
            <a:r>
              <a:rPr kumimoji="0" lang="en-US" altLang="en-US" sz="100" b="0" i="0" u="none" strike="noStrike" kern="1200" cap="none" spc="0" normalizeH="0" baseline="0" noProof="0" dirty="0">
                <a:ln>
                  <a:noFill/>
                </a:ln>
                <a:solidFill>
                  <a:prstClr val="black"/>
                </a:solidFill>
                <a:effectLst/>
                <a:uLnTx/>
                <a:uFillTx/>
              </a:rPr>
              <a:t> </a:t>
            </a:r>
            <a:r>
              <a:rPr kumimoji="0" lang="en-US" altLang="en-US" sz="2200" b="0" i="0" u="none" strike="noStrike" kern="1200" cap="none" spc="0" normalizeH="0" baseline="0" noProof="0" dirty="0">
                <a:ln>
                  <a:noFill/>
                </a:ln>
                <a:solidFill>
                  <a:prstClr val="black"/>
                </a:solidFill>
                <a:effectLst/>
                <a:uLnTx/>
                <a:uFillTx/>
              </a:rPr>
              <a:t>.)</a:t>
            </a:r>
          </a:p>
          <a:p>
            <a:pPr marR="0" lvl="0" algn="l" defTabSz="914400" rtl="0" eaLnBrk="1" fontAlgn="auto" latinLnBrk="0" hangingPunct="1">
              <a:spcBef>
                <a:spcPts val="0"/>
              </a:spcBef>
              <a:buClrTx/>
              <a:buSzTx/>
              <a:tabLst/>
              <a:defRPr/>
            </a:pPr>
            <a:r>
              <a:rPr kumimoji="0" lang="en-US" altLang="en-US" sz="2200" b="0" i="0" u="none" strike="noStrike" kern="1200" cap="none" spc="0" normalizeH="0" baseline="0" noProof="0" dirty="0">
                <a:ln>
                  <a:noFill/>
                </a:ln>
                <a:solidFill>
                  <a:prstClr val="black"/>
                </a:solidFill>
                <a:effectLst/>
                <a:uLnTx/>
                <a:uFillTx/>
              </a:rPr>
              <a:t>Report Statistics check box at bottom</a:t>
            </a:r>
          </a:p>
          <a:p>
            <a:pPr marL="283464" marR="0" lvl="1" indent="-283464" algn="l" defTabSz="914400" rtl="0" eaLnBrk="1" fontAlgn="auto" latinLnBrk="0" hangingPunct="1">
              <a:spcBef>
                <a:spcPts val="0"/>
              </a:spcBef>
              <a:buClrTx/>
              <a:buSzTx/>
              <a:buFont typeface="Arial" panose="020B0604020202020204" pitchFamily="34" charset="0"/>
              <a:buChar char="•"/>
              <a:tabLst/>
              <a:defRPr/>
            </a:pPr>
            <a:r>
              <a:rPr kumimoji="0" lang="en-US" altLang="en-US" sz="2200" b="0" i="0" u="none" strike="noStrike" kern="1200" cap="none" spc="0" normalizeH="0" baseline="0" noProof="0" dirty="0">
                <a:ln>
                  <a:noFill/>
                </a:ln>
                <a:solidFill>
                  <a:prstClr val="black"/>
                </a:solidFill>
                <a:effectLst/>
                <a:uLnTx/>
                <a:uFillTx/>
              </a:rPr>
              <a:t>To get utilizations, queue lengths, queue waiting times, etc.</a:t>
            </a:r>
            <a:endParaRPr kumimoji="0" lang="en-US" sz="2200" b="0" i="0" u="none" strike="noStrike" kern="1200" cap="none" spc="0" normalizeH="0" baseline="0" noProof="0" dirty="0">
              <a:ln>
                <a:noFill/>
              </a:ln>
              <a:solidFill>
                <a:prstClr val="black"/>
              </a:solidFill>
              <a:effectLst/>
              <a:uLnTx/>
              <a:uFillTx/>
            </a:endParaRPr>
          </a:p>
        </p:txBody>
      </p:sp>
      <p:pic>
        <p:nvPicPr>
          <p:cNvPr id="6" name="Picture 5" descr="The screen grab of pop up labelled process is displayed.">
            <a:extLst>
              <a:ext uri="{FF2B5EF4-FFF2-40B4-BE49-F238E27FC236}">
                <a16:creationId xmlns:a16="http://schemas.microsoft.com/office/drawing/2014/main" id="{088A327C-45C2-C33B-BD41-B25F423DF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5337" y="1350687"/>
            <a:ext cx="4224533" cy="4925097"/>
          </a:xfrm>
          <a:prstGeom prst="rect">
            <a:avLst/>
          </a:prstGeom>
        </p:spPr>
      </p:pic>
      <p:sp>
        <p:nvSpPr>
          <p:cNvPr id="3" name="Text Placeholder 2">
            <a:extLst>
              <a:ext uri="{FF2B5EF4-FFF2-40B4-BE49-F238E27FC236}">
                <a16:creationId xmlns:a16="http://schemas.microsoft.com/office/drawing/2014/main" id="{24509D68-5389-C650-8662-30E87A5F541B}"/>
              </a:ext>
            </a:extLst>
          </p:cNvPr>
          <p:cNvSpPr>
            <a:spLocks noGrp="1"/>
          </p:cNvSpPr>
          <p:nvPr>
            <p:ph type="body" sz="quarter" idx="14"/>
          </p:nvPr>
        </p:nvSpPr>
        <p:spPr/>
        <p:txBody>
          <a:bodyPr/>
          <a:lstStyle/>
          <a:p>
            <a:r>
              <a:rPr lang="en-US" dirty="0">
                <a:hlinkClick r:id="rId4" action="ppaction://hlinksldjump"/>
              </a:rPr>
              <a:t>Access the text alternative for slide images.</a:t>
            </a:r>
            <a:endParaRPr lang="en-US" dirty="0"/>
          </a:p>
        </p:txBody>
      </p:sp>
      <p:sp>
        <p:nvSpPr>
          <p:cNvPr id="11" name="Slide Number Placeholder 10">
            <a:extLst>
              <a:ext uri="{FF2B5EF4-FFF2-40B4-BE49-F238E27FC236}">
                <a16:creationId xmlns:a16="http://schemas.microsoft.com/office/drawing/2014/main" id="{1D0CCD56-03CB-CB78-328F-09D9D5AC3E7A}"/>
              </a:ext>
            </a:extLst>
          </p:cNvPr>
          <p:cNvSpPr>
            <a:spLocks noGrp="1"/>
          </p:cNvSpPr>
          <p:nvPr>
            <p:ph type="sldNum" sz="quarter" idx="10"/>
          </p:nvPr>
        </p:nvSpPr>
        <p:spPr/>
        <p:txBody>
          <a:bodyPr/>
          <a:lstStyle/>
          <a:p>
            <a:fld id="{68151E55-6873-49E2-B8D5-2F265E6F1973}" type="slidenum">
              <a:rPr lang="en-US" smtClean="0"/>
              <a:t>28</a:t>
            </a:fld>
            <a:endParaRPr lang="en-US" dirty="0"/>
          </a:p>
        </p:txBody>
      </p:sp>
    </p:spTree>
    <p:extLst>
      <p:ext uri="{BB962C8B-B14F-4D97-AF65-F5344CB8AC3E}">
        <p14:creationId xmlns:p14="http://schemas.microsoft.com/office/powerpoint/2010/main" val="3014144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0D434-88C8-C412-BDDB-03BE66C8A073}"/>
              </a:ext>
            </a:extLst>
          </p:cNvPr>
          <p:cNvSpPr>
            <a:spLocks noGrp="1"/>
          </p:cNvSpPr>
          <p:nvPr>
            <p:ph type="title"/>
          </p:nvPr>
        </p:nvSpPr>
        <p:spPr/>
        <p:txBody>
          <a:bodyPr/>
          <a:lstStyle/>
          <a:p>
            <a:r>
              <a:rPr kumimoji="0" lang="en-US" altLang="en-US" sz="5400" b="0" i="1" u="none" strike="noStrike" kern="1200" cap="none" spc="0" normalizeH="0" baseline="0" noProof="0" dirty="0">
                <a:ln>
                  <a:noFill/>
                </a:ln>
                <a:solidFill>
                  <a:schemeClr val="accent1"/>
                </a:solidFill>
                <a:effectLst/>
                <a:uLnTx/>
                <a:uFillTx/>
                <a:latin typeface="Calibri Light" panose="020F0302020204030204"/>
                <a:ea typeface="+mj-ea"/>
                <a:cs typeface="+mj-cs"/>
              </a:rPr>
              <a:t>Process</a:t>
            </a:r>
            <a:r>
              <a:rPr kumimoji="0" lang="en-US" altLang="en-US" sz="5400" b="0" i="0" u="none" strike="noStrike" kern="1200" cap="none" spc="0" normalizeH="0" baseline="0" noProof="0" dirty="0">
                <a:ln>
                  <a:noFill/>
                </a:ln>
                <a:solidFill>
                  <a:schemeClr val="accent1"/>
                </a:solidFill>
                <a:effectLst/>
                <a:uLnTx/>
                <a:uFillTx/>
                <a:latin typeface="Calibri Light" panose="020F0302020204030204"/>
                <a:ea typeface="+mj-ea"/>
                <a:cs typeface="+mj-cs"/>
              </a:rPr>
              <a:t> </a:t>
            </a:r>
            <a:r>
              <a:rPr kumimoji="0" lang="en-US" altLang="en-US" sz="5400" b="0" i="0" u="none" strike="noStrike" kern="1200" cap="none" spc="0" normalizeH="0" baseline="0" noProof="0" dirty="0">
                <a:ln>
                  <a:noFill/>
                </a:ln>
                <a:solidFill>
                  <a:prstClr val="black"/>
                </a:solidFill>
                <a:effectLst/>
                <a:uLnTx/>
                <a:uFillTx/>
                <a:latin typeface="Calibri Light" panose="020F0302020204030204"/>
                <a:ea typeface="+mj-ea"/>
                <a:cs typeface="+mj-cs"/>
              </a:rPr>
              <a:t>Flowchart Module </a:t>
            </a:r>
            <a:r>
              <a:rPr kumimoji="0" lang="en-US" altLang="en-US" sz="1600" b="0" i="0" u="none" strike="noStrike" kern="1200" cap="none" spc="0" normalizeH="0" baseline="0" noProof="0" dirty="0">
                <a:ln>
                  <a:noFill/>
                </a:ln>
                <a:solidFill>
                  <a:prstClr val="black"/>
                </a:solidFill>
                <a:effectLst/>
                <a:uLnTx/>
                <a:uFillTx/>
                <a:latin typeface="Calibri Light" panose="020F0302020204030204"/>
                <a:ea typeface="+mj-ea"/>
                <a:cs typeface="+mj-cs"/>
              </a:rPr>
              <a:t>2</a:t>
            </a:r>
            <a:endParaRPr lang="en-US" dirty="0"/>
          </a:p>
        </p:txBody>
      </p:sp>
      <p:pic>
        <p:nvPicPr>
          <p:cNvPr id="13" name="Picture 12">
            <a:extLst>
              <a:ext uri="{FF2B5EF4-FFF2-40B4-BE49-F238E27FC236}">
                <a16:creationId xmlns:a16="http://schemas.microsoft.com/office/drawing/2014/main" id="{3036BF05-FB63-0A36-E759-978EFE4F56C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62131" y="1161288"/>
            <a:ext cx="10467739" cy="60965"/>
          </a:xfrm>
          <a:prstGeom prst="rect">
            <a:avLst/>
          </a:prstGeom>
        </p:spPr>
      </p:pic>
      <p:sp>
        <p:nvSpPr>
          <p:cNvPr id="18" name="Content Placeholder 17">
            <a:extLst>
              <a:ext uri="{FF2B5EF4-FFF2-40B4-BE49-F238E27FC236}">
                <a16:creationId xmlns:a16="http://schemas.microsoft.com/office/drawing/2014/main" id="{46C04891-2BEA-3EC8-60FF-D466A21917A8}"/>
              </a:ext>
            </a:extLst>
          </p:cNvPr>
          <p:cNvSpPr>
            <a:spLocks noGrp="1"/>
          </p:cNvSpPr>
          <p:nvPr>
            <p:ph sz="quarter" idx="11"/>
          </p:nvPr>
        </p:nvSpPr>
        <p:spPr>
          <a:xfrm>
            <a:off x="862130" y="1316736"/>
            <a:ext cx="10639753" cy="4971691"/>
          </a:xfrm>
        </p:spPr>
        <p:txBody>
          <a:bodyPr>
            <a:noAutofit/>
          </a:bodyPr>
          <a:lstStyle/>
          <a:p>
            <a:pPr marR="0" lvl="0" algn="l" defTabSz="914400" rtl="0" eaLnBrk="1" fontAlgn="auto" latinLnBrk="0" hangingPunct="1">
              <a:spcBef>
                <a:spcPts val="0"/>
              </a:spcBef>
              <a:spcAft>
                <a:spcPts val="600"/>
              </a:spcAft>
              <a:buClrTx/>
              <a:buSzTx/>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Logic area – what happens to entities here</a:t>
            </a:r>
          </a:p>
          <a:p>
            <a:pPr marL="283464" marR="0" lvl="1" indent="-283464"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Action</a:t>
            </a:r>
          </a:p>
          <a:p>
            <a:pPr marL="566928" marR="0" lvl="2" indent="-283464"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altLang="en-US" b="0" i="1" u="none" strike="noStrike" kern="1200" cap="none" spc="0" normalizeH="0" baseline="0" noProof="0" dirty="0">
                <a:ln>
                  <a:noFill/>
                </a:ln>
                <a:solidFill>
                  <a:prstClr val="black"/>
                </a:solidFill>
                <a:effectLst/>
                <a:uLnTx/>
                <a:uFillTx/>
                <a:latin typeface="Calibri" panose="020F0502020204030204"/>
                <a:ea typeface="+mn-ea"/>
                <a:cs typeface="+mn-cs"/>
              </a:rPr>
              <a:t>Seize Delay Release</a:t>
            </a: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 – entity Seizes some number of units of a Resource (maybe after a wait in queue), Delay itself there for processing time, then Release units of Resource it had Seized – chose this option</a:t>
            </a:r>
          </a:p>
          <a:p>
            <a:pPr marL="850392" marR="0" lvl="3" indent="-283464"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altLang="en-US" sz="1800" b="0" i="1" u="none" strike="noStrike" kern="1200" cap="none" spc="0" normalizeH="0" baseline="0" noProof="0" dirty="0">
                <a:ln>
                  <a:noFill/>
                </a:ln>
                <a:solidFill>
                  <a:prstClr val="black"/>
                </a:solidFill>
                <a:effectLst/>
                <a:uLnTx/>
                <a:uFillTx/>
                <a:latin typeface="Calibri" panose="020F0502020204030204"/>
                <a:ea typeface="+mn-ea"/>
                <a:cs typeface="+mn-cs"/>
              </a:rPr>
              <a:t>Delay</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entity (red traffic light) – no Resources or queueing, just sit here for a time duration</a:t>
            </a:r>
          </a:p>
          <a:p>
            <a:pPr marL="850392" marR="0" lvl="3" indent="-283464"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altLang="en-US" sz="1800" b="0" i="1" u="none" strike="noStrike" kern="1200" cap="none" spc="0" normalizeH="0" baseline="0" noProof="0" dirty="0">
                <a:ln>
                  <a:noFill/>
                </a:ln>
                <a:solidFill>
                  <a:prstClr val="black"/>
                </a:solidFill>
                <a:effectLst/>
                <a:uLnTx/>
                <a:uFillTx/>
                <a:latin typeface="Calibri" panose="020F0502020204030204"/>
                <a:ea typeface="+mn-ea"/>
                <a:cs typeface="+mn-cs"/>
              </a:rPr>
              <a:t>Seize Delay</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(no Release .</a:t>
            </a:r>
            <a:r>
              <a:rPr kumimoji="0" lang="en-US" altLang="en-US" sz="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altLang="en-US" sz="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presumably Release downstream)</a:t>
            </a:r>
          </a:p>
          <a:p>
            <a:pPr marL="850392" marR="0" lvl="3" indent="-283464"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altLang="en-US" sz="1800" b="0" i="1" u="none" strike="noStrike" kern="1200" cap="none" spc="0" normalizeH="0" baseline="0" noProof="0" dirty="0">
                <a:ln>
                  <a:noFill/>
                </a:ln>
                <a:solidFill>
                  <a:prstClr val="black"/>
                </a:solidFill>
                <a:effectLst/>
                <a:uLnTx/>
                <a:uFillTx/>
                <a:latin typeface="Calibri" panose="020F0502020204030204"/>
                <a:ea typeface="+mn-ea"/>
                <a:cs typeface="+mn-cs"/>
              </a:rPr>
              <a:t>Delay Release</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(if Resource had been Seized upstream)</a:t>
            </a:r>
          </a:p>
          <a:p>
            <a:pPr marL="566928" marR="0" lvl="2" indent="-283464"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Priority for seizing – lower numbers </a:t>
            </a: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sym typeface="Symbol" panose="05050102010706020507" pitchFamily="18" charset="2"/>
              </a:rPr>
              <a:t>⇒</a:t>
            </a: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 higher priority</a:t>
            </a:r>
          </a:p>
          <a:p>
            <a:pPr marL="566928" marR="0" lvl="2" indent="-283464"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Different Action choices could allow stringing together several Process modules for modeling flexibility</a:t>
            </a:r>
          </a:p>
          <a:p>
            <a:pPr marL="283464" marR="0" lvl="1" indent="-283464"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Resources – define Resource(s) to be seized, released</a:t>
            </a:r>
          </a:p>
          <a:p>
            <a:pPr marL="566928" marR="0" lvl="2" indent="-283464"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Double-click on row to open </a:t>
            </a:r>
            <a:r>
              <a:rPr kumimoji="0" lang="en-US" altLang="en-US" b="0" i="0" u="none" strike="noStrike" kern="1200" cap="none" spc="0" normalizeH="0" baseline="0" noProof="0" dirty="0" err="1">
                <a:ln>
                  <a:noFill/>
                </a:ln>
                <a:solidFill>
                  <a:prstClr val="black"/>
                </a:solidFill>
                <a:effectLst/>
                <a:uLnTx/>
                <a:uFillTx/>
                <a:latin typeface="Calibri" panose="020F0502020204030204"/>
                <a:ea typeface="+mn-ea"/>
                <a:cs typeface="+mn-cs"/>
              </a:rPr>
              <a:t>subdialog</a:t>
            </a:r>
            <a:endPar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66928" marR="0" lvl="2" indent="-283464"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Define Resource Name, Quantity of units</a:t>
            </a:r>
            <a:r>
              <a:rPr kumimoji="0" lang="en-US" altLang="en-US" sz="150" b="0" i="0" u="none" strike="noStrike" kern="1200" cap="none" spc="0" normalizeH="0" baseline="0" noProof="0" dirty="0">
                <a:ln>
                  <a:noFill/>
                </a:ln>
                <a:noFill/>
                <a:effectLst/>
                <a:uLnTx/>
                <a:uFillTx/>
                <a:latin typeface="Calibri" panose="020F0502020204030204"/>
                <a:ea typeface="+mn-ea"/>
                <a:cs typeface="+mn-cs"/>
              </a:rPr>
              <a:t> underlined </a:t>
            </a:r>
            <a:r>
              <a:rPr kumimoji="0" lang="en-US" altLang="en-US" b="0" i="1" u="sng" strike="noStrike" kern="1200" cap="none" spc="0" normalizeH="0" baseline="0" noProof="0" dirty="0">
                <a:ln>
                  <a:noFill/>
                </a:ln>
                <a:solidFill>
                  <a:prstClr val="black"/>
                </a:solidFill>
                <a:effectLst/>
                <a:uLnTx/>
                <a:uFillTx/>
                <a:latin typeface="Calibri" panose="020F0502020204030204"/>
                <a:ea typeface="+mn-ea"/>
                <a:cs typeface="+mn-cs"/>
              </a:rPr>
              <a:t>to be Seized/Released here</a:t>
            </a:r>
          </a:p>
          <a:p>
            <a:pPr marL="758952" marR="0" lvl="3" indent="-192024"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altLang="en-US" sz="1800" b="0" i="1"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150" b="0" i="0" u="none" strike="noStrike" kern="1200" cap="none" spc="0" normalizeH="0" baseline="0" noProof="0" dirty="0">
                <a:ln>
                  <a:noFill/>
                </a:ln>
                <a:noFill/>
                <a:effectLst/>
                <a:uLnTx/>
                <a:uFillTx/>
                <a:latin typeface="Calibri" panose="020F0502020204030204"/>
                <a:ea typeface="+mn-ea"/>
                <a:cs typeface="Calibri" panose="020F0502020204030204" pitchFamily="34" charset="0"/>
              </a:rPr>
              <a:t> </a:t>
            </a:r>
            <a:r>
              <a:rPr kumimoji="0" lang="en-US" altLang="en-US" sz="100" b="0" i="0" u="none" strike="noStrike" kern="1200" cap="none" spc="0" normalizeH="0" baseline="0" noProof="0" dirty="0">
                <a:ln>
                  <a:noFill/>
                </a:ln>
                <a:noFill/>
                <a:effectLst/>
                <a:uLnTx/>
                <a:uFillTx/>
                <a:latin typeface="Calibri" panose="020F0502020204030204"/>
                <a:ea typeface="+mn-ea"/>
                <a:cs typeface="Calibri" panose="020F0502020204030204" pitchFamily="34" charset="0"/>
              </a:rPr>
              <a:t>underlined </a:t>
            </a:r>
            <a:r>
              <a:rPr kumimoji="0" lang="en-US" altLang="en-US" sz="1800" b="0" i="1" u="sng"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where you </a:t>
            </a:r>
            <a:r>
              <a:rPr kumimoji="0" lang="en-US" altLang="en-US" sz="1800" b="0" i="1" u="none" strike="noStrike" kern="1200" cap="none" spc="0" normalizeH="0" baseline="0" noProof="0" dirty="0">
                <a:ln>
                  <a:noFill/>
                </a:ln>
                <a:solidFill>
                  <a:prstClr val="black"/>
                </a:solidFill>
                <a:effectLst/>
                <a:uLnTx/>
                <a:uFillTx/>
                <a:latin typeface="Calibri" panose="020F0502020204030204"/>
                <a:ea typeface="+mn-ea"/>
                <a:cs typeface="+mn-cs"/>
              </a:rPr>
              <a:t>say</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there are multiple Resource units .</a:t>
            </a:r>
            <a:r>
              <a:rPr kumimoji="0" lang="en-US" altLang="en-US" sz="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altLang="en-US" sz="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do that in Resource</a:t>
            </a:r>
            <a:r>
              <a:rPr kumimoji="0" lang="en-US" altLang="en-US" sz="150" b="0" i="0" u="none" strike="noStrike" kern="1200" cap="none" spc="0" normalizeH="0" baseline="0" noProof="0" dirty="0">
                <a:ln>
                  <a:noFill/>
                </a:ln>
                <a:noFill/>
                <a:effectLst/>
                <a:uLnTx/>
                <a:uFillTx/>
                <a:latin typeface="Calibri" panose="020F0502020204030204"/>
                <a:ea typeface="+mn-ea"/>
                <a:cs typeface="Calibri" panose="020F0502020204030204" pitchFamily="34" charset="0"/>
              </a:rPr>
              <a:t> underlined </a:t>
            </a:r>
            <a:r>
              <a:rPr kumimoji="0" lang="en-US" altLang="en-US" sz="1800" b="0" i="1" u="sng" strike="noStrike" kern="1200" cap="none" spc="0" normalizeH="0" baseline="0" noProof="0" dirty="0">
                <a:ln>
                  <a:noFill/>
                </a:ln>
                <a:solidFill>
                  <a:prstClr val="black"/>
                </a:solidFill>
                <a:effectLst/>
                <a:uLnTx/>
                <a:uFillTx/>
                <a:latin typeface="Calibri" panose="020F0502020204030204"/>
                <a:ea typeface="+mn-ea"/>
                <a:cs typeface="+mn-cs"/>
              </a:rPr>
              <a:t>data</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module</a:t>
            </a:r>
          </a:p>
          <a:p>
            <a:pPr marL="566928" marR="0" lvl="2" indent="-283464"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Several Resources present (Add) – entities must first Seize all</a:t>
            </a: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1D0CCD56-03CB-CB78-328F-09D9D5AC3E7A}"/>
              </a:ext>
            </a:extLst>
          </p:cNvPr>
          <p:cNvSpPr>
            <a:spLocks noGrp="1"/>
          </p:cNvSpPr>
          <p:nvPr>
            <p:ph type="sldNum" sz="quarter" idx="10"/>
          </p:nvPr>
        </p:nvSpPr>
        <p:spPr/>
        <p:txBody>
          <a:bodyPr/>
          <a:lstStyle/>
          <a:p>
            <a:fld id="{68151E55-6873-49E2-B8D5-2F265E6F1973}" type="slidenum">
              <a:rPr lang="en-US" smtClean="0"/>
              <a:t>29</a:t>
            </a:fld>
            <a:endParaRPr lang="en-US" dirty="0"/>
          </a:p>
        </p:txBody>
      </p:sp>
    </p:spTree>
    <p:extLst>
      <p:ext uri="{BB962C8B-B14F-4D97-AF65-F5344CB8AC3E}">
        <p14:creationId xmlns:p14="http://schemas.microsoft.com/office/powerpoint/2010/main" val="2677063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37EB7-CEF7-9F7C-B8AE-29AC5BA16A74}"/>
              </a:ext>
            </a:extLst>
          </p:cNvPr>
          <p:cNvSpPr>
            <a:spLocks noGrp="1"/>
          </p:cNvSpPr>
          <p:nvPr>
            <p:ph type="title"/>
          </p:nvPr>
        </p:nvSpPr>
        <p:spPr/>
        <p:txBody>
          <a:bodyPr/>
          <a:lstStyle/>
          <a:p>
            <a:r>
              <a:rPr lang="en-US" dirty="0"/>
              <a:t>Arena Simulation Software</a:t>
            </a:r>
          </a:p>
        </p:txBody>
      </p:sp>
      <p:sp>
        <p:nvSpPr>
          <p:cNvPr id="3" name="Content Placeholder 2">
            <a:extLst>
              <a:ext uri="{FF2B5EF4-FFF2-40B4-BE49-F238E27FC236}">
                <a16:creationId xmlns:a16="http://schemas.microsoft.com/office/drawing/2014/main" id="{F7E5E5B0-0101-C183-5D57-3A5D49BA9806}"/>
              </a:ext>
            </a:extLst>
          </p:cNvPr>
          <p:cNvSpPr>
            <a:spLocks noGrp="1"/>
          </p:cNvSpPr>
          <p:nvPr>
            <p:ph sz="quarter" idx="11"/>
          </p:nvPr>
        </p:nvSpPr>
        <p:spPr/>
        <p:txBody>
          <a:bodyPr>
            <a:normAutofit lnSpcReduction="10000"/>
          </a:bodyPr>
          <a:lstStyle/>
          <a:p>
            <a:pPr>
              <a:lnSpc>
                <a:spcPct val="95000"/>
              </a:lnSpc>
            </a:pPr>
            <a:r>
              <a:rPr lang="en-US" dirty="0"/>
              <a:t>Arena simulation software is owned and developed by Rockwell Automation (ROK). </a:t>
            </a:r>
          </a:p>
          <a:p>
            <a:pPr>
              <a:lnSpc>
                <a:spcPct val="95000"/>
              </a:lnSpc>
            </a:pPr>
            <a:r>
              <a:rPr lang="en-US" dirty="0">
                <a:hlinkClick r:id="rId2"/>
              </a:rPr>
              <a:t>www.rockwellautomation.com</a:t>
            </a:r>
            <a:r>
              <a:rPr lang="en-US" dirty="0"/>
              <a:t> and </a:t>
            </a:r>
            <a:r>
              <a:rPr lang="en-US" dirty="0">
                <a:hlinkClick r:id="rId3"/>
              </a:rPr>
              <a:t>www.arenasimulation.com</a:t>
            </a:r>
            <a:endParaRPr lang="en-US" dirty="0"/>
          </a:p>
          <a:p>
            <a:pPr>
              <a:lnSpc>
                <a:spcPct val="95000"/>
              </a:lnSpc>
              <a:spcBef>
                <a:spcPts val="1200"/>
              </a:spcBef>
            </a:pPr>
            <a:r>
              <a:rPr lang="en-US" dirty="0"/>
              <a:t>Arena is</a:t>
            </a:r>
            <a:r>
              <a:rPr lang="en-US" sz="100" dirty="0"/>
              <a:t> </a:t>
            </a:r>
            <a:r>
              <a:rPr lang="en-US" dirty="0"/>
              <a:t>.</a:t>
            </a:r>
            <a:r>
              <a:rPr lang="en-US" sz="100" dirty="0"/>
              <a:t> </a:t>
            </a:r>
            <a:r>
              <a:rPr lang="en-US" dirty="0"/>
              <a:t>.</a:t>
            </a:r>
            <a:r>
              <a:rPr lang="en-US" sz="100" dirty="0"/>
              <a:t> </a:t>
            </a:r>
            <a:r>
              <a:rPr lang="en-US" dirty="0"/>
              <a:t>.</a:t>
            </a:r>
          </a:p>
          <a:p>
            <a:pPr marL="285750" indent="-285750">
              <a:lnSpc>
                <a:spcPct val="95000"/>
              </a:lnSpc>
              <a:buFont typeface="Arial" panose="020B0604020202020204" pitchFamily="34" charset="0"/>
              <a:buChar char="•"/>
            </a:pPr>
            <a:r>
              <a:rPr lang="en-US" dirty="0"/>
              <a:t>40-year leader in discrete event simulation</a:t>
            </a:r>
          </a:p>
          <a:p>
            <a:pPr marL="285750" indent="-285750">
              <a:lnSpc>
                <a:spcPct val="95000"/>
              </a:lnSpc>
              <a:buFont typeface="Arial" panose="020B0604020202020204" pitchFamily="34" charset="0"/>
              <a:buChar char="•"/>
            </a:pPr>
            <a:r>
              <a:rPr lang="en-US" dirty="0"/>
              <a:t>a Windows based application</a:t>
            </a:r>
          </a:p>
          <a:p>
            <a:pPr marL="285750" indent="-285750">
              <a:lnSpc>
                <a:spcPct val="95000"/>
              </a:lnSpc>
              <a:buFont typeface="Arial" panose="020B0604020202020204" pitchFamily="34" charset="0"/>
              <a:buChar char="•"/>
            </a:pPr>
            <a:r>
              <a:rPr lang="en-US" dirty="0"/>
              <a:t>the GUI (Graphical User Interface) to the SIMAN simulation engine</a:t>
            </a:r>
          </a:p>
          <a:p>
            <a:pPr marL="285750" indent="-285750">
              <a:lnSpc>
                <a:spcPct val="95000"/>
              </a:lnSpc>
              <a:buFont typeface="Arial" panose="020B0604020202020204" pitchFamily="34" charset="0"/>
              <a:buChar char="•"/>
            </a:pPr>
            <a:r>
              <a:rPr lang="en-US" dirty="0"/>
              <a:t>capable of being automated via its object model using VBA, Python, Visual Studio</a:t>
            </a:r>
          </a:p>
          <a:p>
            <a:pPr>
              <a:lnSpc>
                <a:spcPct val="95000"/>
              </a:lnSpc>
              <a:spcBef>
                <a:spcPts val="1200"/>
              </a:spcBef>
            </a:pPr>
            <a:r>
              <a:rPr lang="en-US" b="1" dirty="0"/>
              <a:t>Installing the Application</a:t>
            </a:r>
          </a:p>
          <a:p>
            <a:pPr>
              <a:lnSpc>
                <a:spcPct val="95000"/>
              </a:lnSpc>
              <a:spcBef>
                <a:spcPts val="1200"/>
              </a:spcBef>
            </a:pPr>
            <a:r>
              <a:rPr lang="en-US" dirty="0"/>
              <a:t>The application can be downloaded from the </a:t>
            </a:r>
            <a:r>
              <a:rPr lang="en-US" dirty="0">
                <a:hlinkClick r:id="rId3"/>
              </a:rPr>
              <a:t>www.arenasimulation.com</a:t>
            </a:r>
            <a:r>
              <a:rPr lang="en-US" dirty="0"/>
              <a:t> web site and installed on your Windows laptop or computer. For end users using Apple products, you will need to install a Windows emulator in order to install the software. </a:t>
            </a:r>
          </a:p>
          <a:p>
            <a:pPr>
              <a:lnSpc>
                <a:spcPct val="95000"/>
              </a:lnSpc>
              <a:spcBef>
                <a:spcPts val="1200"/>
              </a:spcBef>
            </a:pPr>
            <a:r>
              <a:rPr lang="en-US" dirty="0"/>
              <a:t>Questions about installing the software can be directed to arena-support@rockwellautomation.com</a:t>
            </a:r>
          </a:p>
        </p:txBody>
      </p:sp>
      <p:sp>
        <p:nvSpPr>
          <p:cNvPr id="6" name="Slide Number Placeholder 5">
            <a:extLst>
              <a:ext uri="{FF2B5EF4-FFF2-40B4-BE49-F238E27FC236}">
                <a16:creationId xmlns:a16="http://schemas.microsoft.com/office/drawing/2014/main" id="{2FA5CED4-868D-E82C-0C64-2DE4D661C89F}"/>
              </a:ext>
            </a:extLst>
          </p:cNvPr>
          <p:cNvSpPr>
            <a:spLocks noGrp="1"/>
          </p:cNvSpPr>
          <p:nvPr>
            <p:ph type="sldNum" sz="quarter" idx="10"/>
          </p:nvPr>
        </p:nvSpPr>
        <p:spPr/>
        <p:txBody>
          <a:bodyPr/>
          <a:lstStyle/>
          <a:p>
            <a:fld id="{68151E55-6873-49E2-B8D5-2F265E6F1973}" type="slidenum">
              <a:rPr lang="en-US" smtClean="0"/>
              <a:t>3</a:t>
            </a:fld>
            <a:endParaRPr lang="en-US" dirty="0"/>
          </a:p>
        </p:txBody>
      </p:sp>
    </p:spTree>
    <p:extLst>
      <p:ext uri="{BB962C8B-B14F-4D97-AF65-F5344CB8AC3E}">
        <p14:creationId xmlns:p14="http://schemas.microsoft.com/office/powerpoint/2010/main" val="3713280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0D434-88C8-C412-BDDB-03BE66C8A073}"/>
              </a:ext>
            </a:extLst>
          </p:cNvPr>
          <p:cNvSpPr>
            <a:spLocks noGrp="1"/>
          </p:cNvSpPr>
          <p:nvPr>
            <p:ph type="title"/>
          </p:nvPr>
        </p:nvSpPr>
        <p:spPr/>
        <p:txBody>
          <a:bodyPr/>
          <a:lstStyle/>
          <a:p>
            <a:r>
              <a:rPr kumimoji="0" lang="en-US" altLang="en-US" sz="5400" b="0" i="1" u="none" strike="noStrike" kern="1200" cap="none" spc="0" normalizeH="0" baseline="0" noProof="0" dirty="0">
                <a:ln>
                  <a:noFill/>
                </a:ln>
                <a:solidFill>
                  <a:schemeClr val="accent1"/>
                </a:solidFill>
                <a:effectLst/>
                <a:uLnTx/>
                <a:uFillTx/>
                <a:latin typeface="Calibri Light" panose="020F0302020204030204"/>
                <a:ea typeface="+mj-ea"/>
                <a:cs typeface="+mj-cs"/>
              </a:rPr>
              <a:t>Process</a:t>
            </a:r>
            <a:r>
              <a:rPr kumimoji="0" lang="en-US" altLang="en-US" sz="5400" b="0" i="0" u="none" strike="noStrike" kern="1200" cap="none" spc="0" normalizeH="0" baseline="0" noProof="0" dirty="0">
                <a:ln>
                  <a:noFill/>
                </a:ln>
                <a:solidFill>
                  <a:schemeClr val="accent1"/>
                </a:solidFill>
                <a:effectLst/>
                <a:uLnTx/>
                <a:uFillTx/>
                <a:latin typeface="Calibri Light" panose="020F0302020204030204"/>
                <a:ea typeface="+mj-ea"/>
                <a:cs typeface="+mj-cs"/>
              </a:rPr>
              <a:t> </a:t>
            </a:r>
            <a:r>
              <a:rPr kumimoji="0" lang="en-US" altLang="en-US" sz="5400" b="0" i="0" u="none" strike="noStrike" kern="1200" cap="none" spc="0" normalizeH="0" baseline="0" noProof="0" dirty="0">
                <a:ln>
                  <a:noFill/>
                </a:ln>
                <a:solidFill>
                  <a:prstClr val="black"/>
                </a:solidFill>
                <a:effectLst/>
                <a:uLnTx/>
                <a:uFillTx/>
                <a:latin typeface="Calibri Light" panose="020F0302020204030204"/>
                <a:ea typeface="+mj-ea"/>
                <a:cs typeface="+mj-cs"/>
              </a:rPr>
              <a:t>Flowchart Module </a:t>
            </a:r>
            <a:r>
              <a:rPr kumimoji="0" lang="en-US" altLang="en-US" sz="1600" b="0" i="0" u="none" strike="noStrike" kern="1200" cap="none" spc="0" normalizeH="0" baseline="0" noProof="0" dirty="0">
                <a:ln>
                  <a:noFill/>
                </a:ln>
                <a:solidFill>
                  <a:prstClr val="black"/>
                </a:solidFill>
                <a:effectLst/>
                <a:uLnTx/>
                <a:uFillTx/>
                <a:latin typeface="Calibri Light" panose="020F0302020204030204"/>
                <a:ea typeface="+mj-ea"/>
                <a:cs typeface="+mj-cs"/>
              </a:rPr>
              <a:t>3</a:t>
            </a:r>
            <a:endParaRPr lang="en-US" dirty="0"/>
          </a:p>
        </p:txBody>
      </p:sp>
      <p:pic>
        <p:nvPicPr>
          <p:cNvPr id="13" name="Picture 12">
            <a:extLst>
              <a:ext uri="{FF2B5EF4-FFF2-40B4-BE49-F238E27FC236}">
                <a16:creationId xmlns:a16="http://schemas.microsoft.com/office/drawing/2014/main" id="{3036BF05-FB63-0A36-E759-978EFE4F56C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62131" y="1161288"/>
            <a:ext cx="10467739" cy="60965"/>
          </a:xfrm>
          <a:prstGeom prst="rect">
            <a:avLst/>
          </a:prstGeom>
        </p:spPr>
      </p:pic>
      <p:sp>
        <p:nvSpPr>
          <p:cNvPr id="18" name="Content Placeholder 17">
            <a:extLst>
              <a:ext uri="{FF2B5EF4-FFF2-40B4-BE49-F238E27FC236}">
                <a16:creationId xmlns:a16="http://schemas.microsoft.com/office/drawing/2014/main" id="{46C04891-2BEA-3EC8-60FF-D466A21917A8}"/>
              </a:ext>
            </a:extLst>
          </p:cNvPr>
          <p:cNvSpPr>
            <a:spLocks noGrp="1"/>
          </p:cNvSpPr>
          <p:nvPr>
            <p:ph sz="quarter" idx="11"/>
          </p:nvPr>
        </p:nvSpPr>
        <p:spPr>
          <a:xfrm>
            <a:off x="862131" y="1316736"/>
            <a:ext cx="10065700" cy="4971691"/>
          </a:xfrm>
        </p:spPr>
        <p:txBody>
          <a:bodyPr>
            <a:noAutofit/>
          </a:bodyPr>
          <a:lstStyle/>
          <a:p>
            <a:pPr marR="0" lvl="0" algn="l" defTabSz="914400" rtl="0" eaLnBrk="1" fontAlgn="auto" latinLnBrk="0" hangingPunct="1">
              <a:lnSpc>
                <a:spcPct val="100000"/>
              </a:lnSpc>
              <a:spcBef>
                <a:spcPts val="0"/>
              </a:spcBef>
              <a:buClrTx/>
              <a:buSzTx/>
              <a:tabLst/>
              <a:defRPr/>
            </a:pP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Delay Type – choice of probability distributions, constant or general Expression (more later .</a:t>
            </a:r>
            <a:r>
              <a:rPr kumimoji="0" lang="en-US" altLang="en-US" sz="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altLang="en-US" sz="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R="0" lvl="0" algn="l" defTabSz="914400" rtl="0" eaLnBrk="1" fontAlgn="auto" latinLnBrk="0" hangingPunct="1">
              <a:lnSpc>
                <a:spcPct val="100000"/>
              </a:lnSpc>
              <a:spcBef>
                <a:spcPts val="0"/>
              </a:spcBef>
              <a:buClrTx/>
              <a:buSzTx/>
              <a:tabLst/>
              <a:defRPr/>
            </a:pP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Units – time units for delay (</a:t>
            </a:r>
            <a:r>
              <a:rPr kumimoji="0" lang="en-US" altLang="en-US" b="0" i="1" u="none" strike="noStrike" kern="1200" cap="none" spc="0" normalizeH="0" baseline="0" noProof="0" dirty="0">
                <a:ln>
                  <a:noFill/>
                </a:ln>
                <a:solidFill>
                  <a:prstClr val="black"/>
                </a:solidFill>
                <a:effectLst/>
                <a:uLnTx/>
                <a:uFillTx/>
                <a:latin typeface="Calibri" panose="020F0502020204030204"/>
                <a:ea typeface="+mn-ea"/>
                <a:cs typeface="+mn-cs"/>
              </a:rPr>
              <a:t>don’t ignore</a:t>
            </a: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R="0" lvl="0" algn="l" defTabSz="914400" rtl="0" eaLnBrk="1" fontAlgn="auto" latinLnBrk="0" hangingPunct="1">
              <a:lnSpc>
                <a:spcPct val="100000"/>
              </a:lnSpc>
              <a:spcBef>
                <a:spcPts val="0"/>
              </a:spcBef>
              <a:buClrTx/>
              <a:buSzTx/>
              <a:tabLst/>
              <a:defRPr/>
            </a:pP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Allocation – how to “charge” delay in costing (more later .</a:t>
            </a:r>
            <a:r>
              <a:rPr kumimoji="0" lang="en-US" altLang="en-US" sz="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altLang="en-US" sz="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R="0" lvl="0" algn="l" defTabSz="914400" rtl="0" eaLnBrk="1" fontAlgn="auto" latinLnBrk="0" hangingPunct="1">
              <a:lnSpc>
                <a:spcPct val="100000"/>
              </a:lnSpc>
              <a:spcBef>
                <a:spcPts val="0"/>
              </a:spcBef>
              <a:buClrTx/>
              <a:buSzTx/>
              <a:tabLst/>
              <a:defRPr/>
            </a:pP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Prompts on next line – change depending on choice of Delay Type – specify numerical parameters involved</a:t>
            </a:r>
          </a:p>
          <a:p>
            <a:pPr marR="0" lvl="0" algn="l" defTabSz="914400" rtl="0" eaLnBrk="1" fontAlgn="auto" latinLnBrk="0" hangingPunct="1">
              <a:lnSpc>
                <a:spcPct val="100000"/>
              </a:lnSpc>
              <a:spcBef>
                <a:spcPts val="0"/>
              </a:spcBef>
              <a:buClrTx/>
              <a:buSzTx/>
              <a:tabLst/>
              <a:defRPr/>
            </a:pP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Can also edit in spreadsheet view</a:t>
            </a:r>
          </a:p>
          <a:p>
            <a:pPr marL="283464" marR="0" lvl="1" indent="-285750"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altLang="en-US" b="0" i="0" u="none" strike="noStrike" kern="1200" cap="none" spc="0" normalizeH="0" baseline="0" noProof="0" dirty="0" err="1">
                <a:ln>
                  <a:noFill/>
                </a:ln>
                <a:solidFill>
                  <a:prstClr val="black"/>
                </a:solidFill>
                <a:effectLst/>
                <a:uLnTx/>
                <a:uFillTx/>
                <a:latin typeface="Calibri" panose="020F0502020204030204"/>
                <a:ea typeface="+mn-ea"/>
                <a:cs typeface="+mn-cs"/>
              </a:rPr>
              <a:t>Subdialogs</a:t>
            </a: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 (e.g., Resource here) become secondary spreadsheets that pop up, must be closed</a:t>
            </a:r>
          </a:p>
        </p:txBody>
      </p:sp>
      <p:sp>
        <p:nvSpPr>
          <p:cNvPr id="11" name="Slide Number Placeholder 10">
            <a:extLst>
              <a:ext uri="{FF2B5EF4-FFF2-40B4-BE49-F238E27FC236}">
                <a16:creationId xmlns:a16="http://schemas.microsoft.com/office/drawing/2014/main" id="{1D0CCD56-03CB-CB78-328F-09D9D5AC3E7A}"/>
              </a:ext>
            </a:extLst>
          </p:cNvPr>
          <p:cNvSpPr>
            <a:spLocks noGrp="1"/>
          </p:cNvSpPr>
          <p:nvPr>
            <p:ph type="sldNum" sz="quarter" idx="10"/>
          </p:nvPr>
        </p:nvSpPr>
        <p:spPr/>
        <p:txBody>
          <a:bodyPr/>
          <a:lstStyle/>
          <a:p>
            <a:fld id="{68151E55-6873-49E2-B8D5-2F265E6F1973}" type="slidenum">
              <a:rPr lang="en-US" smtClean="0"/>
              <a:t>30</a:t>
            </a:fld>
            <a:endParaRPr lang="en-US" dirty="0"/>
          </a:p>
        </p:txBody>
      </p:sp>
    </p:spTree>
    <p:extLst>
      <p:ext uri="{BB962C8B-B14F-4D97-AF65-F5344CB8AC3E}">
        <p14:creationId xmlns:p14="http://schemas.microsoft.com/office/powerpoint/2010/main" val="2324656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0D434-88C8-C412-BDDB-03BE66C8A073}"/>
              </a:ext>
            </a:extLst>
          </p:cNvPr>
          <p:cNvSpPr>
            <a:spLocks noGrp="1"/>
          </p:cNvSpPr>
          <p:nvPr>
            <p:ph type="title"/>
          </p:nvPr>
        </p:nvSpPr>
        <p:spPr/>
        <p:txBody>
          <a:bodyPr/>
          <a:lstStyle/>
          <a:p>
            <a:r>
              <a:rPr kumimoji="0" lang="en-US" altLang="en-US" sz="4600" b="0" i="1" u="none" strike="noStrike" kern="1200" cap="none" spc="0" normalizeH="0" baseline="0" noProof="0" dirty="0">
                <a:ln>
                  <a:noFill/>
                </a:ln>
                <a:solidFill>
                  <a:schemeClr val="accent1"/>
                </a:solidFill>
                <a:effectLst/>
                <a:uLnTx/>
                <a:uFillTx/>
                <a:latin typeface="Calibri Light" panose="020F0302020204030204"/>
                <a:ea typeface="+mj-ea"/>
                <a:cs typeface="+mj-cs"/>
              </a:rPr>
              <a:t>Resource</a:t>
            </a:r>
            <a:r>
              <a:rPr kumimoji="0" lang="en-US" altLang="en-US" sz="4600" b="0" i="0" u="none" strike="noStrike" kern="1200" cap="none" spc="0" normalizeH="0" baseline="0" noProof="0" dirty="0">
                <a:ln>
                  <a:noFill/>
                </a:ln>
                <a:solidFill>
                  <a:prstClr val="black"/>
                </a:solidFill>
                <a:effectLst/>
                <a:uLnTx/>
                <a:uFillTx/>
                <a:latin typeface="Calibri Light" panose="020F0302020204030204"/>
                <a:ea typeface="+mj-ea"/>
                <a:cs typeface="+mj-cs"/>
              </a:rPr>
              <a:t> Data Module</a:t>
            </a:r>
            <a:endParaRPr lang="en-US" dirty="0"/>
          </a:p>
        </p:txBody>
      </p:sp>
      <p:pic>
        <p:nvPicPr>
          <p:cNvPr id="13" name="Picture 12">
            <a:extLst>
              <a:ext uri="{FF2B5EF4-FFF2-40B4-BE49-F238E27FC236}">
                <a16:creationId xmlns:a16="http://schemas.microsoft.com/office/drawing/2014/main" id="{3036BF05-FB63-0A36-E759-978EFE4F56C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62131" y="1161288"/>
            <a:ext cx="10467739" cy="60965"/>
          </a:xfrm>
          <a:prstGeom prst="rect">
            <a:avLst/>
          </a:prstGeom>
        </p:spPr>
      </p:pic>
      <p:sp>
        <p:nvSpPr>
          <p:cNvPr id="18" name="Content Placeholder 17">
            <a:extLst>
              <a:ext uri="{FF2B5EF4-FFF2-40B4-BE49-F238E27FC236}">
                <a16:creationId xmlns:a16="http://schemas.microsoft.com/office/drawing/2014/main" id="{46C04891-2BEA-3EC8-60FF-D466A21917A8}"/>
              </a:ext>
            </a:extLst>
          </p:cNvPr>
          <p:cNvSpPr>
            <a:spLocks noGrp="1"/>
          </p:cNvSpPr>
          <p:nvPr>
            <p:ph sz="quarter" idx="11"/>
          </p:nvPr>
        </p:nvSpPr>
        <p:spPr>
          <a:xfrm>
            <a:off x="862131" y="1316736"/>
            <a:ext cx="4684229" cy="4971691"/>
          </a:xfrm>
        </p:spPr>
        <p:txBody>
          <a:bodyPr>
            <a:normAutofit/>
          </a:bodyPr>
          <a:lstStyle/>
          <a:p>
            <a:pPr marR="0" lvl="0" algn="l" defTabSz="914400" rtl="0" eaLnBrk="1" fontAlgn="auto" latinLnBrk="0" hangingPunct="1">
              <a:spcBef>
                <a:spcPts val="0"/>
              </a:spcBef>
              <a:buClrTx/>
              <a:buSzTx/>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Defining r Drill Press Resource in Process module automatically creates entry (row) for it in Resource data module</a:t>
            </a:r>
          </a:p>
          <a:p>
            <a:pPr marR="0" lvl="0" algn="l" defTabSz="914400" rtl="0" eaLnBrk="1" fontAlgn="auto" latinLnBrk="0" hangingPunct="1">
              <a:spcBef>
                <a:spcPts val="0"/>
              </a:spcBef>
              <a:buClrTx/>
              <a:buSzTx/>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Can edit it here for more options</a:t>
            </a:r>
          </a:p>
          <a:p>
            <a:pPr marL="283464" marR="0" lvl="1" indent="-283464" algn="l" defTabSz="914400" rtl="0" eaLnBrk="1" fontAlgn="auto" latinLnBrk="0" hangingPunct="1">
              <a:spcBef>
                <a:spcPts val="0"/>
              </a:spcBef>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Type – could vary capacity Based on Schedule instead of having a Fixed Capacity</a:t>
            </a:r>
          </a:p>
          <a:p>
            <a:pPr marL="566928" marR="0" lvl="2" indent="-283464" algn="l" defTabSz="914400" rtl="0" eaLnBrk="1" fontAlgn="auto" latinLnBrk="0" hangingPunct="1">
              <a:spcBef>
                <a:spcPts val="0"/>
              </a:spcBef>
              <a:buClrTx/>
              <a:buSzTx/>
              <a:buFont typeface="Arial" panose="020B0604020202020204" pitchFamily="34" charset="0"/>
              <a:buChar char="•"/>
              <a:tabLst/>
              <a:defRPr/>
            </a:pP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Would define Schedule in Schedule data module .</a:t>
            </a:r>
            <a:r>
              <a:rPr kumimoji="0" lang="en-US" altLang="en-US" sz="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altLang="en-US" sz="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 later</a:t>
            </a:r>
          </a:p>
          <a:p>
            <a:pPr marL="283464" marR="0" lvl="1" indent="-283464" algn="l" defTabSz="914400" rtl="0" eaLnBrk="1" fontAlgn="auto" latinLnBrk="0" hangingPunct="1">
              <a:spcBef>
                <a:spcPts val="0"/>
              </a:spcBef>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Capacity (if Type = Capacity) is number of units of this resource that exist</a:t>
            </a:r>
          </a:p>
          <a:p>
            <a:pPr marL="283464" marR="0" lvl="1" indent="-283464" algn="l" defTabSz="914400" rtl="0" eaLnBrk="1" fontAlgn="auto" latinLnBrk="0" hangingPunct="1">
              <a:spcBef>
                <a:spcPts val="0"/>
              </a:spcBef>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Failures – cause resource to fail according to some pattern</a:t>
            </a:r>
          </a:p>
          <a:p>
            <a:pPr marL="566928" marR="0" lvl="2" indent="-283464" algn="l" defTabSz="914400" rtl="0" eaLnBrk="1" fontAlgn="auto" latinLnBrk="0" hangingPunct="1">
              <a:spcBef>
                <a:spcPts val="0"/>
              </a:spcBef>
              <a:buClrTx/>
              <a:buSzTx/>
              <a:buFont typeface="Arial" panose="020B0604020202020204" pitchFamily="34" charset="0"/>
              <a:buChar char="•"/>
              <a:tabLst/>
              <a:defRPr/>
            </a:pP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Define this pattern via Failure data module (Data Definition panel) .</a:t>
            </a:r>
            <a:r>
              <a:rPr kumimoji="0" lang="en-US" altLang="en-US" sz="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altLang="en-US" sz="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b="0" i="0" u="none" strike="noStrike" kern="1200" cap="none" spc="0" normalizeH="0" baseline="0" noProof="0" dirty="0">
                <a:ln>
                  <a:noFill/>
                </a:ln>
                <a:solidFill>
                  <a:prstClr val="black"/>
                </a:solidFill>
                <a:effectLst/>
                <a:uLnTx/>
                <a:uFillTx/>
                <a:latin typeface="Calibri" panose="020F0502020204030204"/>
                <a:ea typeface="+mn-ea"/>
                <a:cs typeface="+mn-cs"/>
              </a:rPr>
              <a:t>. later</a:t>
            </a:r>
          </a:p>
        </p:txBody>
      </p:sp>
      <p:pic>
        <p:nvPicPr>
          <p:cNvPr id="6" name="Picture 5" descr="A screen grab of a spreadsheet with 11 columns and 2 rows, and a resource dialog box.">
            <a:extLst>
              <a:ext uri="{FF2B5EF4-FFF2-40B4-BE49-F238E27FC236}">
                <a16:creationId xmlns:a16="http://schemas.microsoft.com/office/drawing/2014/main" id="{24E7C8E2-9712-7C2E-D78B-11DD077AF66F}"/>
              </a:ext>
            </a:extLst>
          </p:cNvPr>
          <p:cNvPicPr>
            <a:picLocks noChangeAspect="1"/>
          </p:cNvPicPr>
          <p:nvPr/>
        </p:nvPicPr>
        <p:blipFill>
          <a:blip r:embed="rId3"/>
          <a:stretch>
            <a:fillRect/>
          </a:stretch>
        </p:blipFill>
        <p:spPr>
          <a:xfrm>
            <a:off x="5576340" y="1425994"/>
            <a:ext cx="6107177" cy="4806974"/>
          </a:xfrm>
          <a:prstGeom prst="rect">
            <a:avLst/>
          </a:prstGeom>
        </p:spPr>
      </p:pic>
      <p:sp>
        <p:nvSpPr>
          <p:cNvPr id="3" name="Text Placeholder 2">
            <a:extLst>
              <a:ext uri="{FF2B5EF4-FFF2-40B4-BE49-F238E27FC236}">
                <a16:creationId xmlns:a16="http://schemas.microsoft.com/office/drawing/2014/main" id="{24509D68-5389-C650-8662-30E87A5F541B}"/>
              </a:ext>
            </a:extLst>
          </p:cNvPr>
          <p:cNvSpPr>
            <a:spLocks noGrp="1"/>
          </p:cNvSpPr>
          <p:nvPr>
            <p:ph type="body" sz="quarter" idx="14"/>
          </p:nvPr>
        </p:nvSpPr>
        <p:spPr/>
        <p:txBody>
          <a:bodyPr/>
          <a:lstStyle/>
          <a:p>
            <a:r>
              <a:rPr lang="en-US" dirty="0">
                <a:hlinkClick r:id="rId4" action="ppaction://hlinksldjump"/>
              </a:rPr>
              <a:t>Access the text alternative for slide images.</a:t>
            </a:r>
            <a:endParaRPr lang="en-US" dirty="0"/>
          </a:p>
        </p:txBody>
      </p:sp>
      <p:sp>
        <p:nvSpPr>
          <p:cNvPr id="11" name="Slide Number Placeholder 10">
            <a:extLst>
              <a:ext uri="{FF2B5EF4-FFF2-40B4-BE49-F238E27FC236}">
                <a16:creationId xmlns:a16="http://schemas.microsoft.com/office/drawing/2014/main" id="{1D0CCD56-03CB-CB78-328F-09D9D5AC3E7A}"/>
              </a:ext>
            </a:extLst>
          </p:cNvPr>
          <p:cNvSpPr>
            <a:spLocks noGrp="1"/>
          </p:cNvSpPr>
          <p:nvPr>
            <p:ph type="sldNum" sz="quarter" idx="10"/>
          </p:nvPr>
        </p:nvSpPr>
        <p:spPr/>
        <p:txBody>
          <a:bodyPr/>
          <a:lstStyle/>
          <a:p>
            <a:fld id="{68151E55-6873-49E2-B8D5-2F265E6F1973}" type="slidenum">
              <a:rPr lang="en-US" smtClean="0"/>
              <a:t>31</a:t>
            </a:fld>
            <a:endParaRPr lang="en-US" dirty="0"/>
          </a:p>
        </p:txBody>
      </p:sp>
    </p:spTree>
    <p:extLst>
      <p:ext uri="{BB962C8B-B14F-4D97-AF65-F5344CB8AC3E}">
        <p14:creationId xmlns:p14="http://schemas.microsoft.com/office/powerpoint/2010/main" val="4051412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2D8699-2AB6-41A8-B65B-448CDD5F65B6}"/>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3301492"/>
            <a:ext cx="12192000" cy="3372039"/>
          </a:xfrm>
          <a:prstGeom prst="rect">
            <a:avLst/>
          </a:prstGeom>
        </p:spPr>
      </p:pic>
      <p:sp>
        <p:nvSpPr>
          <p:cNvPr id="2" name="Title 1">
            <a:extLst>
              <a:ext uri="{FF2B5EF4-FFF2-40B4-BE49-F238E27FC236}">
                <a16:creationId xmlns:a16="http://schemas.microsoft.com/office/drawing/2014/main" id="{FFA5FA96-8627-698A-9534-7DAD0C530BAF}"/>
              </a:ext>
            </a:extLst>
          </p:cNvPr>
          <p:cNvSpPr>
            <a:spLocks noGrp="1"/>
          </p:cNvSpPr>
          <p:nvPr>
            <p:ph type="title"/>
          </p:nvPr>
        </p:nvSpPr>
        <p:spPr>
          <a:xfrm>
            <a:off x="82445" y="4742361"/>
            <a:ext cx="4939259" cy="678611"/>
          </a:xfrm>
        </p:spPr>
        <p:txBody>
          <a:bodyPr/>
          <a:lstStyle/>
          <a:p>
            <a:r>
              <a:rPr kumimoji="0" lang="en-US" altLang="en-US" sz="4400" b="0" i="1" u="none" strike="noStrike" kern="1200" cap="none" spc="0" normalizeH="0" baseline="0" noProof="0" dirty="0">
                <a:ln>
                  <a:noFill/>
                </a:ln>
                <a:solidFill>
                  <a:srgbClr val="CA1A23"/>
                </a:solidFill>
                <a:effectLst/>
                <a:uLnTx/>
                <a:uFillTx/>
                <a:latin typeface="Calibri Light" panose="020F0302020204030204"/>
                <a:ea typeface="+mj-ea"/>
                <a:cs typeface="+mj-cs"/>
              </a:rPr>
              <a:t>Queue</a:t>
            </a:r>
            <a:r>
              <a:rPr kumimoji="0" lang="en-US" alt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 Data Module</a:t>
            </a:r>
            <a:endParaRPr lang="en-US" dirty="0"/>
          </a:p>
        </p:txBody>
      </p:sp>
      <p:pic>
        <p:nvPicPr>
          <p:cNvPr id="10" name="Picture 9" descr="The screen grab of the spreadsheet has 6 columns and 2 rows.">
            <a:extLst>
              <a:ext uri="{FF2B5EF4-FFF2-40B4-BE49-F238E27FC236}">
                <a16:creationId xmlns:a16="http://schemas.microsoft.com/office/drawing/2014/main" id="{1275146A-9976-82CA-E357-A0CE76306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026" y="873755"/>
            <a:ext cx="9649949" cy="1715413"/>
          </a:xfrm>
          <a:prstGeom prst="rect">
            <a:avLst/>
          </a:prstGeom>
        </p:spPr>
      </p:pic>
      <p:sp>
        <p:nvSpPr>
          <p:cNvPr id="3" name="Content Placeholder 2">
            <a:extLst>
              <a:ext uri="{FF2B5EF4-FFF2-40B4-BE49-F238E27FC236}">
                <a16:creationId xmlns:a16="http://schemas.microsoft.com/office/drawing/2014/main" id="{934D2AF9-B4BC-22C5-B73E-BE81161C46B2}"/>
              </a:ext>
            </a:extLst>
          </p:cNvPr>
          <p:cNvSpPr>
            <a:spLocks noGrp="1"/>
          </p:cNvSpPr>
          <p:nvPr>
            <p:ph sz="quarter" idx="11"/>
          </p:nvPr>
        </p:nvSpPr>
        <p:spPr>
          <a:xfrm>
            <a:off x="5021704" y="3717562"/>
            <a:ext cx="6954632" cy="2668249"/>
          </a:xfrm>
        </p:spPr>
        <p:txBody>
          <a:bodyPr>
            <a:normAutofit/>
          </a:bodyPr>
          <a:lstStyle/>
          <a:p>
            <a:pPr>
              <a:spcAft>
                <a:spcPts val="600"/>
              </a:spcAft>
            </a:pPr>
            <a:r>
              <a:rPr lang="en-US" altLang="en-US" sz="1600" dirty="0"/>
              <a:t>Specify aspects of queues in model</a:t>
            </a:r>
          </a:p>
          <a:p>
            <a:pPr marL="283464" lvl="1" indent="-283464">
              <a:spcBef>
                <a:spcPts val="0"/>
              </a:spcBef>
              <a:spcAft>
                <a:spcPts val="600"/>
              </a:spcAft>
              <a:buFont typeface="Arial" panose="020B0604020202020204" pitchFamily="34" charset="0"/>
              <a:buChar char="•"/>
            </a:pPr>
            <a:r>
              <a:rPr lang="en-US" altLang="en-US" sz="1600" dirty="0"/>
              <a:t>We only have one, named </a:t>
            </a:r>
            <a:r>
              <a:rPr lang="en-US" altLang="en-US" sz="1600" b="1" dirty="0"/>
              <a:t>Drilling </a:t>
            </a:r>
            <a:r>
              <a:rPr lang="en-US" altLang="en-US" sz="1600" b="1" dirty="0" err="1"/>
              <a:t>Center.Queue</a:t>
            </a:r>
            <a:r>
              <a:rPr lang="en-US" altLang="en-US" sz="1600" dirty="0"/>
              <a:t> (default name, given Process module name)</a:t>
            </a:r>
          </a:p>
          <a:p>
            <a:pPr>
              <a:spcAft>
                <a:spcPts val="600"/>
              </a:spcAft>
            </a:pPr>
            <a:r>
              <a:rPr lang="en-US" altLang="en-US" sz="1600" dirty="0"/>
              <a:t>Type – specifies </a:t>
            </a:r>
            <a:r>
              <a:rPr lang="en-US" altLang="en-US" sz="1600" i="1" dirty="0"/>
              <a:t>queue discipline</a:t>
            </a:r>
            <a:r>
              <a:rPr lang="en-US" altLang="en-US" sz="1600" dirty="0"/>
              <a:t> or ranking rule</a:t>
            </a:r>
            <a:endParaRPr lang="en-US" altLang="en-US" sz="1600" i="1" dirty="0"/>
          </a:p>
          <a:p>
            <a:pPr marL="283464" lvl="1" indent="-283464">
              <a:spcBef>
                <a:spcPts val="0"/>
              </a:spcBef>
              <a:spcAft>
                <a:spcPts val="600"/>
              </a:spcAft>
              <a:buFont typeface="Arial" panose="020B0604020202020204" pitchFamily="34" charset="0"/>
              <a:buChar char="•"/>
            </a:pPr>
            <a:r>
              <a:rPr lang="en-US" altLang="en-US" sz="1600" dirty="0"/>
              <a:t>If Lowest or Highest Attribute Value, then another field appears where you specify which attribute to use</a:t>
            </a:r>
          </a:p>
          <a:p>
            <a:pPr>
              <a:spcAft>
                <a:spcPts val="600"/>
              </a:spcAft>
            </a:pPr>
            <a:r>
              <a:rPr lang="en-US" altLang="en-US" sz="1600" dirty="0"/>
              <a:t>Shared – if this queue will be shared among several resources (later .</a:t>
            </a:r>
            <a:r>
              <a:rPr lang="en-US" altLang="en-US" sz="100" dirty="0"/>
              <a:t> </a:t>
            </a:r>
            <a:r>
              <a:rPr lang="en-US" altLang="en-US" sz="1600" dirty="0"/>
              <a:t>.</a:t>
            </a:r>
            <a:r>
              <a:rPr lang="en-US" altLang="en-US" sz="100" dirty="0"/>
              <a:t> </a:t>
            </a:r>
            <a:r>
              <a:rPr lang="en-US" altLang="en-US" sz="1600" dirty="0"/>
              <a:t>.)</a:t>
            </a:r>
          </a:p>
          <a:p>
            <a:pPr>
              <a:spcAft>
                <a:spcPts val="600"/>
              </a:spcAft>
            </a:pPr>
            <a:r>
              <a:rPr lang="en-US" altLang="en-US" sz="1600" dirty="0"/>
              <a:t>Report Statistics – check for automatic collection and reporting of queue length, time in queue</a:t>
            </a:r>
          </a:p>
        </p:txBody>
      </p:sp>
      <p:sp>
        <p:nvSpPr>
          <p:cNvPr id="4" name="Text Placeholder 3">
            <a:extLst>
              <a:ext uri="{FF2B5EF4-FFF2-40B4-BE49-F238E27FC236}">
                <a16:creationId xmlns:a16="http://schemas.microsoft.com/office/drawing/2014/main" id="{66F669E7-589A-6343-768A-F7560E9DD54B}"/>
              </a:ext>
            </a:extLst>
          </p:cNvPr>
          <p:cNvSpPr>
            <a:spLocks noGrp="1"/>
          </p:cNvSpPr>
          <p:nvPr>
            <p:ph type="body" sz="quarter" idx="14"/>
          </p:nvPr>
        </p:nvSpPr>
        <p:spPr>
          <a:xfrm>
            <a:off x="4492752" y="6665976"/>
            <a:ext cx="3206496" cy="192024"/>
          </a:xfrm>
        </p:spPr>
        <p:txBody>
          <a:bodyPr/>
          <a:lstStyle/>
          <a:p>
            <a:r>
              <a:rPr lang="en-US" dirty="0">
                <a:hlinkClick r:id="rId4" action="ppaction://hlinksldjump"/>
              </a:rPr>
              <a:t>Access the text alternative for slide images.</a:t>
            </a:r>
            <a:endParaRPr lang="en-US" dirty="0"/>
          </a:p>
        </p:txBody>
      </p:sp>
      <p:sp>
        <p:nvSpPr>
          <p:cNvPr id="6" name="Slide Number Placeholder 5">
            <a:extLst>
              <a:ext uri="{FF2B5EF4-FFF2-40B4-BE49-F238E27FC236}">
                <a16:creationId xmlns:a16="http://schemas.microsoft.com/office/drawing/2014/main" id="{83090EDB-FF3D-BB04-DC8E-B1DB9A39749A}"/>
              </a:ext>
            </a:extLst>
          </p:cNvPr>
          <p:cNvSpPr>
            <a:spLocks noGrp="1"/>
          </p:cNvSpPr>
          <p:nvPr>
            <p:ph type="sldNum" sz="quarter" idx="10"/>
          </p:nvPr>
        </p:nvSpPr>
        <p:spPr/>
        <p:txBody>
          <a:bodyPr/>
          <a:lstStyle/>
          <a:p>
            <a:fld id="{68151E55-6873-49E2-B8D5-2F265E6F1973}" type="slidenum">
              <a:rPr lang="en-US" smtClean="0"/>
              <a:t>32</a:t>
            </a:fld>
            <a:endParaRPr lang="en-US" dirty="0"/>
          </a:p>
        </p:txBody>
      </p:sp>
    </p:spTree>
    <p:extLst>
      <p:ext uri="{BB962C8B-B14F-4D97-AF65-F5344CB8AC3E}">
        <p14:creationId xmlns:p14="http://schemas.microsoft.com/office/powerpoint/2010/main" val="388750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38AEA1-9789-BFAA-F6E0-910A2C75BF0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58489" y="752624"/>
            <a:ext cx="10675021" cy="5352752"/>
          </a:xfrm>
          <a:prstGeom prst="rect">
            <a:avLst/>
          </a:prstGeom>
        </p:spPr>
      </p:pic>
      <p:sp>
        <p:nvSpPr>
          <p:cNvPr id="2" name="Title 1">
            <a:extLst>
              <a:ext uri="{FF2B5EF4-FFF2-40B4-BE49-F238E27FC236}">
                <a16:creationId xmlns:a16="http://schemas.microsoft.com/office/drawing/2014/main" id="{7DA7995F-A96D-06C1-9FA4-D159F9455E5F}"/>
              </a:ext>
            </a:extLst>
          </p:cNvPr>
          <p:cNvSpPr>
            <a:spLocks noGrp="1"/>
          </p:cNvSpPr>
          <p:nvPr>
            <p:ph type="title"/>
          </p:nvPr>
        </p:nvSpPr>
        <p:spPr>
          <a:xfrm>
            <a:off x="1479032" y="1424065"/>
            <a:ext cx="8672357" cy="1005165"/>
          </a:xfrm>
        </p:spPr>
        <p:txBody>
          <a:bodyPr/>
          <a:lstStyle/>
          <a:p>
            <a:pPr algn="l"/>
            <a:r>
              <a:rPr lang="en-US" sz="4800" dirty="0"/>
              <a:t>Animating Resources and Queues </a:t>
            </a:r>
            <a:r>
              <a:rPr lang="en-US" sz="1600" dirty="0"/>
              <a:t>1</a:t>
            </a:r>
          </a:p>
        </p:txBody>
      </p:sp>
      <p:sp>
        <p:nvSpPr>
          <p:cNvPr id="3" name="Content Placeholder 2">
            <a:extLst>
              <a:ext uri="{FF2B5EF4-FFF2-40B4-BE49-F238E27FC236}">
                <a16:creationId xmlns:a16="http://schemas.microsoft.com/office/drawing/2014/main" id="{68B44097-9AF9-F731-4B50-61E0FF14C552}"/>
              </a:ext>
            </a:extLst>
          </p:cNvPr>
          <p:cNvSpPr>
            <a:spLocks noGrp="1"/>
          </p:cNvSpPr>
          <p:nvPr>
            <p:ph sz="quarter" idx="11"/>
          </p:nvPr>
        </p:nvSpPr>
        <p:spPr>
          <a:xfrm>
            <a:off x="1479033" y="2608290"/>
            <a:ext cx="5870272" cy="1862772"/>
          </a:xfrm>
        </p:spPr>
        <p:txBody>
          <a:bodyPr/>
          <a:lstStyle/>
          <a:p>
            <a:pPr marR="0" lvl="0" defTabSz="914400" rtl="0" eaLnBrk="1" fontAlgn="auto" latinLnBrk="0" hangingPunct="1">
              <a:spcBef>
                <a:spcPts val="0"/>
              </a:spcBef>
              <a:buClrTx/>
              <a:buSzTx/>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We get queue animation automatically by specifying a Seize in the Process module</a:t>
            </a:r>
          </a:p>
          <a:p>
            <a:pPr marL="283464" marR="0" lvl="1" indent="-283464" defTabSz="914400" rtl="0" eaLnBrk="1" fontAlgn="auto" latinLnBrk="0" hangingPunct="1">
              <a:spcBef>
                <a:spcPts val="0"/>
              </a:spcBef>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Entity pictures line up here in animation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A flowchart block labeled Drilling Center. At the top of the block is a horizontal line, which ends with a smaller vertical line.">
            <a:extLst>
              <a:ext uri="{FF2B5EF4-FFF2-40B4-BE49-F238E27FC236}">
                <a16:creationId xmlns:a16="http://schemas.microsoft.com/office/drawing/2014/main" id="{46384282-B3B6-D072-A097-A0EB4BE56ADB}"/>
              </a:ext>
            </a:extLst>
          </p:cNvPr>
          <p:cNvPicPr>
            <a:picLocks noChangeAspect="1"/>
          </p:cNvPicPr>
          <p:nvPr/>
        </p:nvPicPr>
        <p:blipFill>
          <a:blip r:embed="rId4"/>
          <a:stretch>
            <a:fillRect/>
          </a:stretch>
        </p:blipFill>
        <p:spPr>
          <a:xfrm>
            <a:off x="8151962" y="3357444"/>
            <a:ext cx="2542433" cy="1862772"/>
          </a:xfrm>
          <a:prstGeom prst="rect">
            <a:avLst/>
          </a:prstGeom>
        </p:spPr>
      </p:pic>
      <p:sp>
        <p:nvSpPr>
          <p:cNvPr id="6" name="Slide Number Placeholder 5">
            <a:extLst>
              <a:ext uri="{FF2B5EF4-FFF2-40B4-BE49-F238E27FC236}">
                <a16:creationId xmlns:a16="http://schemas.microsoft.com/office/drawing/2014/main" id="{B9B616B7-F18F-DD7A-18EA-02ECAAFF22D9}"/>
              </a:ext>
            </a:extLst>
          </p:cNvPr>
          <p:cNvSpPr>
            <a:spLocks noGrp="1"/>
          </p:cNvSpPr>
          <p:nvPr>
            <p:ph type="sldNum" sz="quarter" idx="10"/>
          </p:nvPr>
        </p:nvSpPr>
        <p:spPr/>
        <p:txBody>
          <a:bodyPr/>
          <a:lstStyle/>
          <a:p>
            <a:fld id="{68151E55-6873-49E2-B8D5-2F265E6F1973}" type="slidenum">
              <a:rPr lang="en-US" smtClean="0"/>
              <a:t>33</a:t>
            </a:fld>
            <a:endParaRPr lang="en-US" dirty="0"/>
          </a:p>
        </p:txBody>
      </p:sp>
    </p:spTree>
    <p:extLst>
      <p:ext uri="{BB962C8B-B14F-4D97-AF65-F5344CB8AC3E}">
        <p14:creationId xmlns:p14="http://schemas.microsoft.com/office/powerpoint/2010/main" val="2322006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65972-F38A-7045-FF49-DA1095992693}"/>
              </a:ext>
            </a:extLst>
          </p:cNvPr>
          <p:cNvSpPr>
            <a:spLocks noGrp="1"/>
          </p:cNvSpPr>
          <p:nvPr>
            <p:ph type="title"/>
          </p:nvPr>
        </p:nvSpPr>
        <p:spPr>
          <a:xfrm>
            <a:off x="5106422" y="304801"/>
            <a:ext cx="6824318" cy="1438697"/>
          </a:xfrm>
        </p:spPr>
        <p:txBody>
          <a:bodyPr/>
          <a:lstStyle/>
          <a:p>
            <a:pPr algn="l"/>
            <a:r>
              <a:rPr lang="en-US" sz="5000" dirty="0"/>
              <a:t>Animating Resources and Queues </a:t>
            </a:r>
            <a:r>
              <a:rPr lang="en-US" sz="1600" dirty="0"/>
              <a:t>2</a:t>
            </a:r>
          </a:p>
        </p:txBody>
      </p:sp>
      <p:pic>
        <p:nvPicPr>
          <p:cNvPr id="6" name="Picture 5" descr="The resource picture placement dialog box has two tabs. The text in the first tab reads Model 03-01.doe with the notepad icon at the beginning.">
            <a:extLst>
              <a:ext uri="{FF2B5EF4-FFF2-40B4-BE49-F238E27FC236}">
                <a16:creationId xmlns:a16="http://schemas.microsoft.com/office/drawing/2014/main" id="{F4551865-A75B-3B77-FA49-941D873BA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073"/>
            <a:ext cx="4833257" cy="6697082"/>
          </a:xfrm>
          <a:prstGeom prst="rect">
            <a:avLst/>
          </a:prstGeom>
        </p:spPr>
      </p:pic>
      <p:pic>
        <p:nvPicPr>
          <p:cNvPr id="10" name="Picture 9">
            <a:extLst>
              <a:ext uri="{FF2B5EF4-FFF2-40B4-BE49-F238E27FC236}">
                <a16:creationId xmlns:a16="http://schemas.microsoft.com/office/drawing/2014/main" id="{2F0ADAF3-AB43-6BB5-9455-004FB0B29669}"/>
              </a:ext>
              <a:ext uri="{C183D7F6-B498-43B3-948B-1728B52AA6E4}">
                <adec:decorative xmlns:adec="http://schemas.microsoft.com/office/drawing/2017/decorative" val="1"/>
              </a:ext>
            </a:extLst>
          </p:cNvPr>
          <p:cNvPicPr preferRelativeResize="0">
            <a:picLocks/>
          </p:cNvPicPr>
          <p:nvPr/>
        </p:nvPicPr>
        <p:blipFill>
          <a:blip r:embed="rId3"/>
          <a:stretch>
            <a:fillRect/>
          </a:stretch>
        </p:blipFill>
        <p:spPr>
          <a:xfrm>
            <a:off x="5106422" y="1905567"/>
            <a:ext cx="6821424" cy="60965"/>
          </a:xfrm>
          <a:prstGeom prst="rect">
            <a:avLst/>
          </a:prstGeom>
        </p:spPr>
      </p:pic>
      <p:sp>
        <p:nvSpPr>
          <p:cNvPr id="5" name="Content Placeholder 4">
            <a:extLst>
              <a:ext uri="{FF2B5EF4-FFF2-40B4-BE49-F238E27FC236}">
                <a16:creationId xmlns:a16="http://schemas.microsoft.com/office/drawing/2014/main" id="{17E86229-0164-65E9-34BE-DCD941427291}"/>
              </a:ext>
            </a:extLst>
          </p:cNvPr>
          <p:cNvSpPr>
            <a:spLocks noGrp="1"/>
          </p:cNvSpPr>
          <p:nvPr>
            <p:ph sz="quarter" idx="11"/>
          </p:nvPr>
        </p:nvSpPr>
        <p:spPr>
          <a:xfrm>
            <a:off x="5106422" y="2128602"/>
            <a:ext cx="6395461" cy="4159825"/>
          </a:xfrm>
        </p:spPr>
        <p:txBody>
          <a:bodyPr/>
          <a:lstStyle/>
          <a:p>
            <a:pPr marR="0" lvl="0" algn="l" defTabSz="914400" rtl="0" eaLnBrk="1" fontAlgn="auto" latinLnBrk="0" hangingPunct="1">
              <a:spcBef>
                <a:spcPts val="0"/>
              </a:spcBef>
              <a:buClrTx/>
              <a:buSzTx/>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Don’t get Resource animation automatically</a:t>
            </a:r>
          </a:p>
          <a:p>
            <a:pPr marL="283464" marR="0" lvl="1" indent="-283464" algn="l" defTabSz="914400" rtl="0" eaLnBrk="1" fontAlgn="auto" latinLnBrk="0" hangingPunct="1">
              <a:spcBef>
                <a:spcPts val="0"/>
              </a:spcBef>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To add it, use </a:t>
            </a:r>
            <a:r>
              <a:rPr kumimoji="0" lang="en-US" altLang="en-US" sz="2000" b="0" i="1" u="none" strike="noStrike" kern="1200" cap="none" spc="0" normalizeH="0" baseline="0" noProof="0" dirty="0">
                <a:ln>
                  <a:noFill/>
                </a:ln>
                <a:solidFill>
                  <a:prstClr val="black"/>
                </a:solidFill>
                <a:effectLst/>
                <a:uLnTx/>
                <a:uFillTx/>
                <a:latin typeface="Calibri" panose="020F0502020204030204"/>
                <a:ea typeface="+mn-ea"/>
                <a:cs typeface="+mn-cs"/>
              </a:rPr>
              <a:t>Animate&gt;Pictures&gt;Resource </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to get to the Resource Picture Placement dialog</a:t>
            </a:r>
          </a:p>
          <a:p>
            <a:pPr marL="566928" marR="0" lvl="2" indent="-283464" algn="l" defTabSz="914400" rtl="0" eaLnBrk="1" fontAlgn="auto" latinLnBrk="0" hangingPunct="1">
              <a:spcBef>
                <a:spcPts val="0"/>
              </a:spcBef>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Identifier – link to Resource name in pull-down list</a:t>
            </a:r>
          </a:p>
          <a:p>
            <a:pPr marL="566928" marR="0" lvl="2" indent="-283464" algn="l" defTabSz="914400" rtl="0" eaLnBrk="1" fontAlgn="auto" latinLnBrk="0" hangingPunct="1">
              <a:spcBef>
                <a:spcPts val="0"/>
              </a:spcBef>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Specify different pictures for Idle, Busy states</a:t>
            </a:r>
          </a:p>
          <a:p>
            <a:pPr marL="850392" marR="0" lvl="3" indent="-283464" algn="l" defTabSz="914400" rtl="0" eaLnBrk="1" fontAlgn="auto" latinLnBrk="0" hangingPunct="1">
              <a:spcBef>
                <a:spcPts val="0"/>
              </a:spcBef>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For pre-defined “art” work, Open a picture library (.</a:t>
            </a:r>
            <a:r>
              <a:rPr kumimoji="0" lang="en-US" alt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plb</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 filename extension)</a:t>
            </a:r>
          </a:p>
          <a:p>
            <a:pPr marL="850392" marR="0" lvl="3" indent="-283464" algn="l" defTabSz="914400" rtl="0" eaLnBrk="1" fontAlgn="auto" latinLnBrk="0" hangingPunct="1">
              <a:spcBef>
                <a:spcPts val="0"/>
              </a:spcBef>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Scroll up/down on right, select (single-click) a picture on right, select Idle or Busy state on left, then click &lt;&lt;  to copy picture over</a:t>
            </a:r>
          </a:p>
          <a:p>
            <a:pPr marL="283464" marR="0" lvl="1" indent="-283464" algn="l" defTabSz="914400" rtl="0" eaLnBrk="1" fontAlgn="auto" latinLnBrk="0" hangingPunct="1">
              <a:spcBef>
                <a:spcPts val="0"/>
              </a:spcBef>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To edit later, double-click on picture in flowchart view</a:t>
            </a:r>
          </a:p>
        </p:txBody>
      </p:sp>
      <p:sp>
        <p:nvSpPr>
          <p:cNvPr id="7" name="Text Placeholder 6">
            <a:extLst>
              <a:ext uri="{FF2B5EF4-FFF2-40B4-BE49-F238E27FC236}">
                <a16:creationId xmlns:a16="http://schemas.microsoft.com/office/drawing/2014/main" id="{6EB9B77B-3770-1B29-C2A2-6B1B00D35675}"/>
              </a:ext>
            </a:extLst>
          </p:cNvPr>
          <p:cNvSpPr>
            <a:spLocks noGrp="1"/>
          </p:cNvSpPr>
          <p:nvPr>
            <p:ph type="body" sz="quarter" idx="14"/>
          </p:nvPr>
        </p:nvSpPr>
        <p:spPr>
          <a:xfrm>
            <a:off x="6528816" y="6336792"/>
            <a:ext cx="3206496" cy="192024"/>
          </a:xfrm>
        </p:spPr>
        <p:txBody>
          <a:bodyPr/>
          <a:lstStyle/>
          <a:p>
            <a:r>
              <a:rPr lang="en-US" dirty="0">
                <a:hlinkClick r:id="rId4" action="ppaction://hlinksldjump"/>
              </a:rPr>
              <a:t>Access the text alternative for slide images.</a:t>
            </a:r>
            <a:endParaRPr lang="en-US" dirty="0"/>
          </a:p>
        </p:txBody>
      </p:sp>
      <p:sp>
        <p:nvSpPr>
          <p:cNvPr id="11" name="Slide Number Placeholder 10">
            <a:extLst>
              <a:ext uri="{FF2B5EF4-FFF2-40B4-BE49-F238E27FC236}">
                <a16:creationId xmlns:a16="http://schemas.microsoft.com/office/drawing/2014/main" id="{EDD1D592-CF0E-3E6E-0AF3-0D84D12BE552}"/>
              </a:ext>
            </a:extLst>
          </p:cNvPr>
          <p:cNvSpPr>
            <a:spLocks noGrp="1"/>
          </p:cNvSpPr>
          <p:nvPr>
            <p:ph type="sldNum" sz="quarter" idx="10"/>
          </p:nvPr>
        </p:nvSpPr>
        <p:spPr/>
        <p:txBody>
          <a:bodyPr/>
          <a:lstStyle/>
          <a:p>
            <a:fld id="{68151E55-6873-49E2-B8D5-2F265E6F1973}" type="slidenum">
              <a:rPr lang="en-US" smtClean="0"/>
              <a:t>34</a:t>
            </a:fld>
            <a:endParaRPr lang="en-US" dirty="0"/>
          </a:p>
        </p:txBody>
      </p:sp>
    </p:spTree>
    <p:extLst>
      <p:ext uri="{BB962C8B-B14F-4D97-AF65-F5344CB8AC3E}">
        <p14:creationId xmlns:p14="http://schemas.microsoft.com/office/powerpoint/2010/main" val="1430105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0D434-88C8-C412-BDDB-03BE66C8A073}"/>
              </a:ext>
            </a:extLst>
          </p:cNvPr>
          <p:cNvSpPr>
            <a:spLocks noGrp="1"/>
          </p:cNvSpPr>
          <p:nvPr>
            <p:ph type="title"/>
          </p:nvPr>
        </p:nvSpPr>
        <p:spPr/>
        <p:txBody>
          <a:bodyPr/>
          <a:lstStyle/>
          <a:p>
            <a:r>
              <a:rPr kumimoji="0" lang="en-US" altLang="en-US" b="0" i="1" u="none" strike="noStrike" kern="1200" cap="none" spc="0" normalizeH="0" baseline="0" noProof="0" dirty="0">
                <a:ln>
                  <a:noFill/>
                </a:ln>
                <a:solidFill>
                  <a:schemeClr val="accent1"/>
                </a:solidFill>
                <a:effectLst/>
                <a:uLnTx/>
                <a:uFillTx/>
                <a:latin typeface="Calibri Light" panose="020F0302020204030204"/>
                <a:ea typeface="+mj-ea"/>
                <a:cs typeface="+mj-cs"/>
              </a:rPr>
              <a:t>Dispose</a:t>
            </a:r>
            <a:r>
              <a:rPr kumimoji="0" lang="en-US" altLang="en-US" b="0" i="0" u="none" strike="noStrike" kern="1200" cap="none" spc="0" normalizeH="0" baseline="0" noProof="0" dirty="0">
                <a:ln>
                  <a:noFill/>
                </a:ln>
                <a:solidFill>
                  <a:prstClr val="black"/>
                </a:solidFill>
                <a:effectLst/>
                <a:uLnTx/>
                <a:uFillTx/>
                <a:latin typeface="Calibri Light" panose="020F0302020204030204"/>
                <a:ea typeface="+mj-ea"/>
                <a:cs typeface="+mj-cs"/>
              </a:rPr>
              <a:t> Flowchart Module</a:t>
            </a:r>
            <a:endParaRPr lang="en-US" sz="8000" dirty="0"/>
          </a:p>
        </p:txBody>
      </p:sp>
      <p:pic>
        <p:nvPicPr>
          <p:cNvPr id="13" name="Picture 12">
            <a:extLst>
              <a:ext uri="{FF2B5EF4-FFF2-40B4-BE49-F238E27FC236}">
                <a16:creationId xmlns:a16="http://schemas.microsoft.com/office/drawing/2014/main" id="{3036BF05-FB63-0A36-E759-978EFE4F56C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62131" y="1161288"/>
            <a:ext cx="10467739" cy="60965"/>
          </a:xfrm>
          <a:prstGeom prst="rect">
            <a:avLst/>
          </a:prstGeom>
        </p:spPr>
      </p:pic>
      <p:sp>
        <p:nvSpPr>
          <p:cNvPr id="18" name="Content Placeholder 17">
            <a:extLst>
              <a:ext uri="{FF2B5EF4-FFF2-40B4-BE49-F238E27FC236}">
                <a16:creationId xmlns:a16="http://schemas.microsoft.com/office/drawing/2014/main" id="{46C04891-2BEA-3EC8-60FF-D466A21917A8}"/>
              </a:ext>
            </a:extLst>
          </p:cNvPr>
          <p:cNvSpPr>
            <a:spLocks noGrp="1"/>
          </p:cNvSpPr>
          <p:nvPr>
            <p:ph sz="quarter" idx="11"/>
          </p:nvPr>
        </p:nvSpPr>
        <p:spPr>
          <a:xfrm>
            <a:off x="862131" y="1316736"/>
            <a:ext cx="3964490" cy="4971691"/>
          </a:xfrm>
        </p:spPr>
        <p:txBody>
          <a:bodyPr>
            <a:normAutofit lnSpcReduction="10000"/>
          </a:bodyPr>
          <a:lstStyle/>
          <a:p>
            <a:pPr marL="283464" marR="0" lvl="0" indent="-283464" algn="l" defTabSz="914400" rtl="0" eaLnBrk="1" fontAlgn="auto" latinLnBrk="0" hangingPunct="1">
              <a:lnSpc>
                <a:spcPct val="95000"/>
              </a:lnSpc>
              <a:spcBef>
                <a:spcPts val="0"/>
              </a:spcBef>
              <a:spcAft>
                <a:spcPts val="6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Represents entities leaving model boundaries</a:t>
            </a:r>
          </a:p>
          <a:p>
            <a:pPr marL="283464" marR="0" lvl="0" indent="-283464" algn="l" defTabSz="914400" rtl="0" eaLnBrk="1" fontAlgn="auto" latinLnBrk="0" hangingPunct="1">
              <a:lnSpc>
                <a:spcPct val="95000"/>
              </a:lnSpc>
              <a:spcBef>
                <a:spcPts val="0"/>
              </a:spcBef>
              <a:spcAft>
                <a:spcPts val="6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 the module</a:t>
            </a:r>
          </a:p>
          <a:p>
            <a:pPr marL="283464" marR="0" lvl="0" indent="-283464" algn="l" defTabSz="914400" rtl="0" eaLnBrk="1" fontAlgn="auto" latinLnBrk="0" hangingPunct="1">
              <a:lnSpc>
                <a:spcPct val="95000"/>
              </a:lnSpc>
              <a:spcBef>
                <a:spcPts val="0"/>
              </a:spcBef>
              <a:spcAft>
                <a:spcPts val="6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Decide on Record Entity Statistics (average, maximum time in system of entities exiting here, costing information)</a:t>
            </a:r>
          </a:p>
          <a:p>
            <a:pPr marL="0" marR="0" lvl="0" indent="0" algn="l" defTabSz="914400" rtl="0" eaLnBrk="1" fontAlgn="auto" latinLnBrk="0" hangingPunct="1">
              <a:lnSpc>
                <a:spcPct val="95000"/>
              </a:lnSpc>
              <a:spcBef>
                <a:spcPts val="0"/>
              </a:spcBef>
              <a:spcAft>
                <a:spcPts val="60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Check boxes for statistics collection and reporting:</a:t>
            </a:r>
          </a:p>
          <a:p>
            <a:pPr marL="283464" marR="0" lvl="1" indent="-283464" algn="l" defTabSz="914400" rtl="0" eaLnBrk="1" fontAlgn="auto" latinLnBrk="0" hangingPunct="1">
              <a:lnSpc>
                <a:spcPct val="95000"/>
              </a:lnSpc>
              <a:spcBef>
                <a:spcPts val="0"/>
              </a:spcBef>
              <a:spcAft>
                <a:spcPts val="6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Most are checked (turned on) by default</a:t>
            </a:r>
          </a:p>
          <a:p>
            <a:pPr marL="283464" marR="0" lvl="1" indent="-283464" algn="l" defTabSz="914400" rtl="0" eaLnBrk="1" fontAlgn="auto" latinLnBrk="0" hangingPunct="1">
              <a:lnSpc>
                <a:spcPct val="95000"/>
              </a:lnSpc>
              <a:spcBef>
                <a:spcPts val="0"/>
              </a:spcBef>
              <a:spcAft>
                <a:spcPts val="6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Little or no modeling effort to say yes to these</a:t>
            </a:r>
          </a:p>
          <a:p>
            <a:pPr marL="283464" marR="0" lvl="1" indent="-283464" algn="l" defTabSz="914400" rtl="0" eaLnBrk="1" fontAlgn="auto" latinLnBrk="0" hangingPunct="1">
              <a:lnSpc>
                <a:spcPct val="95000"/>
              </a:lnSpc>
              <a:spcBef>
                <a:spcPts val="0"/>
              </a:spcBef>
              <a:spcAft>
                <a:spcPts val="6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But in some models can slow execution markedly</a:t>
            </a:r>
          </a:p>
          <a:p>
            <a:pPr marL="283464" marR="0" lvl="1" indent="-283464" algn="l" defTabSz="914400" rtl="0" eaLnBrk="1" fontAlgn="auto" latinLnBrk="0" hangingPunct="1">
              <a:lnSpc>
                <a:spcPct val="95000"/>
              </a:lnSpc>
              <a:spcBef>
                <a:spcPts val="0"/>
              </a:spcBef>
              <a:spcAft>
                <a:spcPts val="6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Moral – if you have speed problems, clear these if you don’t care</a:t>
            </a:r>
          </a:p>
        </p:txBody>
      </p:sp>
      <p:pic>
        <p:nvPicPr>
          <p:cNvPr id="7" name="Picture 6" descr="The screen grab of the Dispose Property Dialog Box for Model 3-1.">
            <a:extLst>
              <a:ext uri="{FF2B5EF4-FFF2-40B4-BE49-F238E27FC236}">
                <a16:creationId xmlns:a16="http://schemas.microsoft.com/office/drawing/2014/main" id="{13150987-A320-C9E6-1084-B92B0113B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4617" y="2343844"/>
            <a:ext cx="6664652" cy="2901674"/>
          </a:xfrm>
          <a:prstGeom prst="rect">
            <a:avLst/>
          </a:prstGeom>
        </p:spPr>
      </p:pic>
      <p:sp>
        <p:nvSpPr>
          <p:cNvPr id="3" name="Text Placeholder 2">
            <a:extLst>
              <a:ext uri="{FF2B5EF4-FFF2-40B4-BE49-F238E27FC236}">
                <a16:creationId xmlns:a16="http://schemas.microsoft.com/office/drawing/2014/main" id="{24509D68-5389-C650-8662-30E87A5F541B}"/>
              </a:ext>
            </a:extLst>
          </p:cNvPr>
          <p:cNvSpPr>
            <a:spLocks noGrp="1"/>
          </p:cNvSpPr>
          <p:nvPr>
            <p:ph type="body" sz="quarter" idx="14"/>
          </p:nvPr>
        </p:nvSpPr>
        <p:spPr/>
        <p:txBody>
          <a:bodyPr/>
          <a:lstStyle/>
          <a:p>
            <a:r>
              <a:rPr lang="en-US" dirty="0">
                <a:hlinkClick r:id="rId4" action="ppaction://hlinksldjump"/>
              </a:rPr>
              <a:t>Access the text alternative for slide images.</a:t>
            </a:r>
            <a:endParaRPr lang="en-US" dirty="0"/>
          </a:p>
        </p:txBody>
      </p:sp>
      <p:sp>
        <p:nvSpPr>
          <p:cNvPr id="11" name="Slide Number Placeholder 10">
            <a:extLst>
              <a:ext uri="{FF2B5EF4-FFF2-40B4-BE49-F238E27FC236}">
                <a16:creationId xmlns:a16="http://schemas.microsoft.com/office/drawing/2014/main" id="{1D0CCD56-03CB-CB78-328F-09D9D5AC3E7A}"/>
              </a:ext>
            </a:extLst>
          </p:cNvPr>
          <p:cNvSpPr>
            <a:spLocks noGrp="1"/>
          </p:cNvSpPr>
          <p:nvPr>
            <p:ph type="sldNum" sz="quarter" idx="10"/>
          </p:nvPr>
        </p:nvSpPr>
        <p:spPr/>
        <p:txBody>
          <a:bodyPr/>
          <a:lstStyle/>
          <a:p>
            <a:fld id="{68151E55-6873-49E2-B8D5-2F265E6F1973}" type="slidenum">
              <a:rPr lang="en-US" smtClean="0"/>
              <a:t>35</a:t>
            </a:fld>
            <a:endParaRPr lang="en-US" dirty="0"/>
          </a:p>
        </p:txBody>
      </p:sp>
    </p:spTree>
    <p:extLst>
      <p:ext uri="{BB962C8B-B14F-4D97-AF65-F5344CB8AC3E}">
        <p14:creationId xmlns:p14="http://schemas.microsoft.com/office/powerpoint/2010/main" val="865506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40740CA-0334-52A0-0431-D7910E785990}"/>
              </a:ext>
            </a:extLst>
          </p:cNvPr>
          <p:cNvSpPr>
            <a:spLocks noGrp="1"/>
          </p:cNvSpPr>
          <p:nvPr>
            <p:ph type="title"/>
          </p:nvPr>
        </p:nvSpPr>
        <p:spPr/>
        <p:txBody>
          <a:bodyPr/>
          <a:lstStyle/>
          <a:p>
            <a:r>
              <a:rPr lang="en-US" dirty="0"/>
              <a:t>Connecting Flowchart Modules</a:t>
            </a:r>
          </a:p>
        </p:txBody>
      </p:sp>
      <p:pic>
        <p:nvPicPr>
          <p:cNvPr id="2" name="Picture 1" descr="A home ribbon with 8 tabs shows connecting modules.">
            <a:extLst>
              <a:ext uri="{FF2B5EF4-FFF2-40B4-BE49-F238E27FC236}">
                <a16:creationId xmlns:a16="http://schemas.microsoft.com/office/drawing/2014/main" id="{38EF3D96-67A0-65AE-D16A-4D7688676CF9}"/>
              </a:ext>
            </a:extLst>
          </p:cNvPr>
          <p:cNvPicPr>
            <a:picLocks noChangeAspect="1"/>
          </p:cNvPicPr>
          <p:nvPr/>
        </p:nvPicPr>
        <p:blipFill>
          <a:blip r:embed="rId3"/>
          <a:stretch>
            <a:fillRect/>
          </a:stretch>
        </p:blipFill>
        <p:spPr>
          <a:xfrm>
            <a:off x="255526" y="1162552"/>
            <a:ext cx="11680948" cy="5096698"/>
          </a:xfrm>
          <a:prstGeom prst="rect">
            <a:avLst/>
          </a:prstGeom>
        </p:spPr>
      </p:pic>
      <p:sp>
        <p:nvSpPr>
          <p:cNvPr id="10" name="Text Placeholder 9">
            <a:extLst>
              <a:ext uri="{FF2B5EF4-FFF2-40B4-BE49-F238E27FC236}">
                <a16:creationId xmlns:a16="http://schemas.microsoft.com/office/drawing/2014/main" id="{0D954CFA-A618-B803-1D80-416E6F0BE457}"/>
              </a:ext>
            </a:extLst>
          </p:cNvPr>
          <p:cNvSpPr>
            <a:spLocks noGrp="1"/>
          </p:cNvSpPr>
          <p:nvPr>
            <p:ph type="body" sz="quarter" idx="14"/>
          </p:nvPr>
        </p:nvSpPr>
        <p:spPr/>
        <p:txBody>
          <a:bodyPr/>
          <a:lstStyle/>
          <a:p>
            <a:r>
              <a:rPr lang="en-US" dirty="0">
                <a:hlinkClick r:id="rId4" action="ppaction://hlinksldjump"/>
              </a:rPr>
              <a:t>Access the text alternative for slide images.</a:t>
            </a:r>
            <a:endParaRPr lang="en-US" dirty="0"/>
          </a:p>
        </p:txBody>
      </p:sp>
      <p:sp>
        <p:nvSpPr>
          <p:cNvPr id="7" name="Slide Number Placeholder 6">
            <a:extLst>
              <a:ext uri="{FF2B5EF4-FFF2-40B4-BE49-F238E27FC236}">
                <a16:creationId xmlns:a16="http://schemas.microsoft.com/office/drawing/2014/main" id="{48DC906B-D2C0-31E6-1AC2-26384BA03E9A}"/>
              </a:ext>
            </a:extLst>
          </p:cNvPr>
          <p:cNvSpPr>
            <a:spLocks noGrp="1"/>
          </p:cNvSpPr>
          <p:nvPr>
            <p:ph type="sldNum" sz="quarter" idx="10"/>
          </p:nvPr>
        </p:nvSpPr>
        <p:spPr/>
        <p:txBody>
          <a:bodyPr/>
          <a:lstStyle/>
          <a:p>
            <a:fld id="{68151E55-6873-49E2-B8D5-2F265E6F1973}" type="slidenum">
              <a:rPr lang="en-US" smtClean="0"/>
              <a:t>36</a:t>
            </a:fld>
            <a:endParaRPr lang="en-US" dirty="0"/>
          </a:p>
        </p:txBody>
      </p:sp>
    </p:spTree>
    <p:extLst>
      <p:ext uri="{BB962C8B-B14F-4D97-AF65-F5344CB8AC3E}">
        <p14:creationId xmlns:p14="http://schemas.microsoft.com/office/powerpoint/2010/main" val="4262954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0D434-88C8-C412-BDDB-03BE66C8A073}"/>
              </a:ext>
            </a:extLst>
          </p:cNvPr>
          <p:cNvSpPr>
            <a:spLocks noGrp="1"/>
          </p:cNvSpPr>
          <p:nvPr>
            <p:ph type="title"/>
          </p:nvPr>
        </p:nvSpPr>
        <p:spPr/>
        <p:txBody>
          <a:bodyPr/>
          <a:lstStyle/>
          <a:p>
            <a:r>
              <a:rPr lang="en-US" altLang="en-US" sz="5400" kern="1200" dirty="0">
                <a:solidFill>
                  <a:schemeClr val="tx1"/>
                </a:solidFill>
              </a:rPr>
              <a:t>Dynamic Plots </a:t>
            </a:r>
            <a:r>
              <a:rPr lang="en-US" altLang="en-US" sz="1600" kern="1200" dirty="0">
                <a:solidFill>
                  <a:schemeClr val="tx1"/>
                </a:solidFill>
              </a:rPr>
              <a:t>1</a:t>
            </a:r>
            <a:endParaRPr lang="en-US" sz="1600" dirty="0"/>
          </a:p>
        </p:txBody>
      </p:sp>
      <p:pic>
        <p:nvPicPr>
          <p:cNvPr id="13" name="Picture 12">
            <a:extLst>
              <a:ext uri="{FF2B5EF4-FFF2-40B4-BE49-F238E27FC236}">
                <a16:creationId xmlns:a16="http://schemas.microsoft.com/office/drawing/2014/main" id="{3036BF05-FB63-0A36-E759-978EFE4F56C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62131" y="1161288"/>
            <a:ext cx="10467739" cy="60965"/>
          </a:xfrm>
          <a:prstGeom prst="rect">
            <a:avLst/>
          </a:prstGeom>
        </p:spPr>
      </p:pic>
      <p:sp>
        <p:nvSpPr>
          <p:cNvPr id="18" name="Content Placeholder 17">
            <a:extLst>
              <a:ext uri="{FF2B5EF4-FFF2-40B4-BE49-F238E27FC236}">
                <a16:creationId xmlns:a16="http://schemas.microsoft.com/office/drawing/2014/main" id="{46C04891-2BEA-3EC8-60FF-D466A21917A8}"/>
              </a:ext>
            </a:extLst>
          </p:cNvPr>
          <p:cNvSpPr>
            <a:spLocks noGrp="1"/>
          </p:cNvSpPr>
          <p:nvPr>
            <p:ph sz="quarter" idx="11"/>
          </p:nvPr>
        </p:nvSpPr>
        <p:spPr>
          <a:xfrm>
            <a:off x="862131" y="1316736"/>
            <a:ext cx="5103954" cy="4971691"/>
          </a:xfrm>
        </p:spPr>
        <p:txBody>
          <a:bodyPr>
            <a:noAutofit/>
          </a:bodyPr>
          <a:lstStyle/>
          <a:p>
            <a:pPr marR="0" lvl="0" algn="l" defTabSz="914400" rtl="0" eaLnBrk="1" fontAlgn="auto" latinLnBrk="0" hangingPunct="1">
              <a:lnSpc>
                <a:spcPct val="95000"/>
              </a:lnSpc>
              <a:spcAft>
                <a:spcPts val="600"/>
              </a:spcAft>
              <a:buClrTx/>
              <a:buSzTx/>
              <a:tabLst/>
              <a:defRPr/>
            </a:pPr>
            <a:r>
              <a:rPr kumimoji="0" lang="en-US" altLang="en-US" sz="1500" b="0" i="0" u="none" strike="noStrike" kern="1200" cap="none" spc="0" normalizeH="0" baseline="0" noProof="0" dirty="0">
                <a:ln>
                  <a:noFill/>
                </a:ln>
                <a:solidFill>
                  <a:prstClr val="black"/>
                </a:solidFill>
                <a:effectLst/>
                <a:uLnTx/>
                <a:uFillTx/>
                <a:latin typeface="Calibri" panose="020F0502020204030204"/>
                <a:ea typeface="+mn-ea"/>
                <a:cs typeface="+mn-cs"/>
              </a:rPr>
              <a:t>Trace variables (e.g., queue lengths) as simulation runs – “data animation”</a:t>
            </a:r>
          </a:p>
          <a:p>
            <a:pPr marR="0" lvl="0" algn="l" defTabSz="914400" rtl="0" eaLnBrk="1" fontAlgn="auto" latinLnBrk="0" hangingPunct="1">
              <a:lnSpc>
                <a:spcPct val="95000"/>
              </a:lnSpc>
              <a:spcAft>
                <a:spcPts val="600"/>
              </a:spcAft>
              <a:buClrTx/>
              <a:buSzTx/>
              <a:tabLst/>
              <a:defRPr/>
            </a:pPr>
            <a:r>
              <a:rPr kumimoji="0" lang="en-US" altLang="en-US" sz="1500" b="0" i="0" u="none" strike="noStrike" kern="1200" cap="none" spc="0" normalizeH="0" baseline="0" noProof="0" dirty="0">
                <a:ln>
                  <a:noFill/>
                </a:ln>
                <a:solidFill>
                  <a:prstClr val="black"/>
                </a:solidFill>
                <a:effectLst/>
                <a:uLnTx/>
                <a:uFillTx/>
                <a:latin typeface="Calibri" panose="020F0502020204030204"/>
                <a:ea typeface="+mn-ea"/>
                <a:cs typeface="+mn-cs"/>
              </a:rPr>
              <a:t>Disappear after run ends</a:t>
            </a:r>
          </a:p>
          <a:p>
            <a:pPr marL="283464" marR="0" lvl="1" indent="-283464" algn="l" defTabSz="914400" rtl="0" eaLnBrk="1" fontAlgn="auto" latinLnBrk="0" hangingPunct="1">
              <a:lnSpc>
                <a:spcPct val="95000"/>
              </a:lnSpc>
              <a:spcBef>
                <a:spcPts val="0"/>
              </a:spcBef>
              <a:spcAft>
                <a:spcPts val="600"/>
              </a:spcAft>
              <a:buClrTx/>
              <a:buSzTx/>
              <a:buFont typeface="Arial" panose="020B0604020202020204" pitchFamily="34" charset="0"/>
              <a:buChar char="•"/>
              <a:tabLst/>
              <a:defRPr/>
            </a:pPr>
            <a:r>
              <a:rPr kumimoji="0" lang="en-US" altLang="en-US" sz="1500" b="0" i="0" u="none" strike="noStrike" kern="1200" cap="none" spc="0" normalizeH="0" baseline="0" noProof="0" dirty="0">
                <a:ln>
                  <a:noFill/>
                </a:ln>
                <a:solidFill>
                  <a:prstClr val="black"/>
                </a:solidFill>
                <a:effectLst/>
                <a:uLnTx/>
                <a:uFillTx/>
                <a:latin typeface="Calibri" panose="020F0502020204030204"/>
                <a:ea typeface="+mn-ea"/>
                <a:cs typeface="+mn-cs"/>
              </a:rPr>
              <a:t>To keep, save data, postprocess in Output Analyzer .</a:t>
            </a:r>
            <a:r>
              <a:rPr kumimoji="0" lang="en-US" altLang="en-US" sz="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15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altLang="en-US" sz="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1500" b="0" i="0" u="none" strike="noStrike" kern="1200" cap="none" spc="0" normalizeH="0" baseline="0" noProof="0" dirty="0">
                <a:ln>
                  <a:noFill/>
                </a:ln>
                <a:solidFill>
                  <a:prstClr val="black"/>
                </a:solidFill>
                <a:effectLst/>
                <a:uLnTx/>
                <a:uFillTx/>
                <a:latin typeface="Calibri" panose="020F0502020204030204"/>
                <a:ea typeface="+mn-ea"/>
                <a:cs typeface="+mn-cs"/>
              </a:rPr>
              <a:t>. later</a:t>
            </a:r>
          </a:p>
          <a:p>
            <a:pPr marR="0" lvl="0" algn="l" defTabSz="914400" rtl="0" eaLnBrk="1" fontAlgn="auto" latinLnBrk="0" hangingPunct="1">
              <a:lnSpc>
                <a:spcPct val="95000"/>
              </a:lnSpc>
              <a:spcAft>
                <a:spcPts val="600"/>
              </a:spcAft>
              <a:buClrTx/>
              <a:buSzTx/>
              <a:tabLst/>
              <a:defRPr/>
            </a:pPr>
            <a:r>
              <a:rPr kumimoji="0" lang="en-US" altLang="en-US" sz="1500" b="0" i="0" u="none" strike="noStrike" kern="1200" cap="none" spc="0" normalizeH="0" baseline="0" noProof="0" dirty="0">
                <a:ln>
                  <a:noFill/>
                </a:ln>
                <a:solidFill>
                  <a:prstClr val="black"/>
                </a:solidFill>
                <a:effectLst/>
                <a:uLnTx/>
                <a:uFillTx/>
                <a:latin typeface="Calibri" panose="020F0502020204030204"/>
                <a:ea typeface="+mn-ea"/>
                <a:cs typeface="+mn-cs"/>
              </a:rPr>
              <a:t>Animate&gt;Status&gt;Charts and select Plot</a:t>
            </a:r>
          </a:p>
          <a:p>
            <a:pPr marL="283464" marR="0" lvl="1" indent="-283464" algn="l" defTabSz="914400" rtl="0" eaLnBrk="1" fontAlgn="auto" latinLnBrk="0" hangingPunct="1">
              <a:lnSpc>
                <a:spcPct val="95000"/>
              </a:lnSpc>
              <a:spcBef>
                <a:spcPts val="0"/>
              </a:spcBef>
              <a:spcAft>
                <a:spcPts val="600"/>
              </a:spcAft>
              <a:buClrTx/>
              <a:buSzTx/>
              <a:buFont typeface="Arial" panose="020B0604020202020204" pitchFamily="34" charset="0"/>
              <a:buChar char="•"/>
              <a:tabLst/>
              <a:defRPr/>
            </a:pPr>
            <a:r>
              <a:rPr kumimoji="0" lang="en-US" altLang="en-US" sz="1500" b="0" i="0" u="none" strike="noStrike" kern="1200" cap="none" spc="0" normalizeH="0" baseline="0" noProof="0" dirty="0">
                <a:ln>
                  <a:noFill/>
                </a:ln>
                <a:solidFill>
                  <a:prstClr val="black"/>
                </a:solidFill>
                <a:effectLst/>
                <a:uLnTx/>
                <a:uFillTx/>
                <a:latin typeface="Calibri" panose="020F0502020204030204"/>
                <a:ea typeface="+mn-ea"/>
                <a:cs typeface="+mn-cs"/>
              </a:rPr>
              <a:t>Six tabs across top; many options (best just to explore)</a:t>
            </a:r>
          </a:p>
          <a:p>
            <a:pPr marL="283464" marR="0" lvl="1" indent="-283464" algn="l" defTabSz="914400" rtl="0" eaLnBrk="1" fontAlgn="auto" latinLnBrk="0" hangingPunct="1">
              <a:lnSpc>
                <a:spcPct val="95000"/>
              </a:lnSpc>
              <a:spcBef>
                <a:spcPts val="0"/>
              </a:spcBef>
              <a:spcAft>
                <a:spcPts val="600"/>
              </a:spcAft>
              <a:buClrTx/>
              <a:buSzTx/>
              <a:buFont typeface="Arial" panose="020B0604020202020204" pitchFamily="34" charset="0"/>
              <a:buChar char="•"/>
              <a:tabLst/>
              <a:defRPr/>
            </a:pPr>
            <a:r>
              <a:rPr kumimoji="0" lang="en-US" altLang="en-US" sz="1500" b="0" i="0" u="none" strike="noStrike" kern="1200" cap="none" spc="0" normalizeH="0" baseline="0" noProof="0" dirty="0">
                <a:ln>
                  <a:noFill/>
                </a:ln>
                <a:solidFill>
                  <a:prstClr val="black"/>
                </a:solidFill>
                <a:effectLst/>
                <a:uLnTx/>
                <a:uFillTx/>
                <a:latin typeface="Calibri" panose="020F0502020204030204"/>
                <a:ea typeface="+mn-ea"/>
                <a:cs typeface="+mn-cs"/>
              </a:rPr>
              <a:t>Data Series tab – click Add button for each curve to be plotted on same set of axes</a:t>
            </a:r>
          </a:p>
          <a:p>
            <a:pPr marL="566928" marR="0" lvl="2" indent="-283464" algn="l" defTabSz="914400" rtl="0" eaLnBrk="1" fontAlgn="auto" latinLnBrk="0" hangingPunct="1">
              <a:lnSpc>
                <a:spcPct val="95000"/>
              </a:lnSpc>
              <a:spcBef>
                <a:spcPts val="0"/>
              </a:spcBef>
              <a:spcAft>
                <a:spcPts val="600"/>
              </a:spcAft>
              <a:buClrTx/>
              <a:buSzTx/>
              <a:buFont typeface="Arial" panose="020B0604020202020204" pitchFamily="34" charset="0"/>
              <a:buChar char="•"/>
              <a:tabLst/>
              <a:defRPr/>
            </a:pPr>
            <a:r>
              <a:rPr kumimoji="0" lang="en-US" altLang="en-US" sz="1500" b="0" i="0" u="none" strike="noStrike" kern="1200" cap="none" spc="0" normalizeH="0" baseline="0" noProof="0" dirty="0">
                <a:ln>
                  <a:noFill/>
                </a:ln>
                <a:solidFill>
                  <a:prstClr val="black"/>
                </a:solidFill>
                <a:effectLst/>
                <a:uLnTx/>
                <a:uFillTx/>
                <a:latin typeface="Calibri" panose="020F0502020204030204"/>
                <a:ea typeface="+mn-ea"/>
                <a:cs typeface="+mn-cs"/>
              </a:rPr>
              <a:t>In right “Properties” area, enter Name, define Expression</a:t>
            </a:r>
          </a:p>
          <a:p>
            <a:pPr marL="850392" marR="0" lvl="3" indent="-283464" algn="l" defTabSz="914400" rtl="0" eaLnBrk="1" fontAlgn="auto" latinLnBrk="0" hangingPunct="1">
              <a:lnSpc>
                <a:spcPct val="95000"/>
              </a:lnSpc>
              <a:spcBef>
                <a:spcPts val="0"/>
              </a:spcBef>
              <a:spcAft>
                <a:spcPts val="600"/>
              </a:spcAft>
              <a:buClrTx/>
              <a:buSzTx/>
              <a:buFont typeface="Arial" panose="020B0604020202020204" pitchFamily="34" charset="0"/>
              <a:buChar char="•"/>
              <a:tabLst/>
              <a:defRPr/>
            </a:pPr>
            <a:r>
              <a:rPr kumimoji="0" lang="en-US" altLang="en-US" sz="1500" b="0" i="0" u="none" strike="noStrike" kern="1200" cap="none" spc="0" normalizeH="0" baseline="0" noProof="0" dirty="0">
                <a:ln>
                  <a:noFill/>
                </a:ln>
                <a:solidFill>
                  <a:prstClr val="black"/>
                </a:solidFill>
                <a:effectLst/>
                <a:uLnTx/>
                <a:uFillTx/>
                <a:latin typeface="Calibri" panose="020F0502020204030204"/>
                <a:ea typeface="+mn-ea"/>
                <a:cs typeface="+mn-cs"/>
              </a:rPr>
              <a:t>Pull down Build Expression, “+” Current Model Variables and Functions, “+” Queue, Current Number in Queue, select </a:t>
            </a:r>
            <a:r>
              <a:rPr kumimoji="0" lang="en-US" altLang="en-US" sz="1500" b="1" i="0" u="none" strike="noStrike" kern="1200" cap="none" spc="0" normalizeH="0" baseline="0" noProof="0" dirty="0">
                <a:ln>
                  <a:noFill/>
                </a:ln>
                <a:solidFill>
                  <a:prstClr val="black"/>
                </a:solidFill>
                <a:effectLst/>
                <a:uLnTx/>
                <a:uFillTx/>
                <a:latin typeface="Calibri" panose="020F0502020204030204"/>
                <a:ea typeface="+mn-ea"/>
                <a:cs typeface="+mn-cs"/>
              </a:rPr>
              <a:t>Drilling </a:t>
            </a:r>
            <a:r>
              <a:rPr kumimoji="0" lang="en-US" altLang="en-US" sz="1500" b="1" i="0" u="none" strike="noStrike" kern="1200" cap="none" spc="0" normalizeH="0" baseline="0" noProof="0" dirty="0" err="1">
                <a:ln>
                  <a:noFill/>
                </a:ln>
                <a:solidFill>
                  <a:prstClr val="black"/>
                </a:solidFill>
                <a:effectLst/>
                <a:uLnTx/>
                <a:uFillTx/>
                <a:latin typeface="Calibri" panose="020F0502020204030204"/>
                <a:ea typeface="+mn-ea"/>
                <a:cs typeface="+mn-cs"/>
              </a:rPr>
              <a:t>Center.Queue</a:t>
            </a:r>
            <a:r>
              <a:rPr kumimoji="0" lang="en-US" altLang="en-US" sz="1500" b="0" i="0" u="none" strike="noStrike" kern="1200" cap="none" spc="0" normalizeH="0" baseline="0" noProof="0" dirty="0">
                <a:ln>
                  <a:noFill/>
                </a:ln>
                <a:solidFill>
                  <a:prstClr val="black"/>
                </a:solidFill>
                <a:effectLst/>
                <a:uLnTx/>
                <a:uFillTx/>
                <a:latin typeface="Calibri" panose="020F0502020204030204"/>
                <a:ea typeface="+mn-ea"/>
                <a:cs typeface="+mn-cs"/>
              </a:rPr>
              <a:t> in Queue Name field pull-down, note Current Expression </a:t>
            </a:r>
            <a:r>
              <a:rPr kumimoji="0" lang="en-US" altLang="en-US" sz="1500" b="1" i="0" u="none" strike="noStrike" kern="1200" cap="none" spc="0" normalizeH="0" baseline="0" noProof="0" dirty="0">
                <a:ln>
                  <a:noFill/>
                </a:ln>
                <a:solidFill>
                  <a:prstClr val="black"/>
                </a:solidFill>
                <a:effectLst/>
                <a:uLnTx/>
                <a:uFillTx/>
                <a:latin typeface="Calibri" panose="020F0502020204030204"/>
                <a:ea typeface="+mn-ea"/>
                <a:cs typeface="+mn-cs"/>
              </a:rPr>
              <a:t>NQ(Drilling </a:t>
            </a:r>
            <a:r>
              <a:rPr kumimoji="0" lang="en-US" altLang="en-US" sz="1500" b="1" i="0" u="none" strike="noStrike" kern="1200" cap="none" spc="0" normalizeH="0" baseline="0" noProof="0" dirty="0" err="1">
                <a:ln>
                  <a:noFill/>
                </a:ln>
                <a:solidFill>
                  <a:prstClr val="black"/>
                </a:solidFill>
                <a:effectLst/>
                <a:uLnTx/>
                <a:uFillTx/>
                <a:latin typeface="Calibri" panose="020F0502020204030204"/>
                <a:ea typeface="+mn-ea"/>
                <a:cs typeface="+mn-cs"/>
              </a:rPr>
              <a:t>Center.Queue</a:t>
            </a:r>
            <a:r>
              <a:rPr kumimoji="0" lang="en-US" altLang="en-US" sz="15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altLang="en-US" sz="1500" b="0" i="0" u="none" strike="noStrike" kern="1200" cap="none" spc="0" normalizeH="0" baseline="0" noProof="0" dirty="0">
                <a:ln>
                  <a:noFill/>
                </a:ln>
                <a:solidFill>
                  <a:prstClr val="black"/>
                </a:solidFill>
                <a:effectLst/>
                <a:uLnTx/>
                <a:uFillTx/>
                <a:latin typeface="Calibri" panose="020F0502020204030204"/>
                <a:ea typeface="+mn-ea"/>
                <a:cs typeface="+mn-cs"/>
              </a:rPr>
              <a:t> automatically filled in at bottom, OK button to copy this expression back out</a:t>
            </a:r>
          </a:p>
          <a:p>
            <a:pPr marL="566928" marR="0" lvl="2" indent="-283464" algn="l" defTabSz="914400" rtl="0" eaLnBrk="1" fontAlgn="auto" latinLnBrk="0" hangingPunct="1">
              <a:lnSpc>
                <a:spcPct val="95000"/>
              </a:lnSpc>
              <a:spcBef>
                <a:spcPts val="0"/>
              </a:spcBef>
              <a:spcAft>
                <a:spcPts val="600"/>
              </a:spcAft>
              <a:buClrTx/>
              <a:buSzTx/>
              <a:buFont typeface="Arial" panose="020B0604020202020204" pitchFamily="34" charset="0"/>
              <a:buChar char="•"/>
              <a:tabLst/>
              <a:defRPr/>
            </a:pPr>
            <a:r>
              <a:rPr kumimoji="0" lang="en-US" alt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DrawMode</a:t>
            </a:r>
            <a:r>
              <a:rPr kumimoji="0" lang="en-US" altLang="en-US" sz="1500" b="0" i="0" u="none" strike="noStrike" kern="1200" cap="none" spc="0" normalizeH="0" baseline="0" noProof="0" dirty="0">
                <a:ln>
                  <a:noFill/>
                </a:ln>
                <a:solidFill>
                  <a:prstClr val="black"/>
                </a:solidFill>
                <a:effectLst/>
                <a:uLnTx/>
                <a:uFillTx/>
                <a:latin typeface="Calibri" panose="020F0502020204030204"/>
                <a:ea typeface="+mn-ea"/>
                <a:cs typeface="+mn-cs"/>
              </a:rPr>
              <a:t> – Stairs or </a:t>
            </a:r>
            <a:r>
              <a:rPr kumimoji="0" lang="en-US" alt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PointToPoint</a:t>
            </a:r>
            <a:endParaRPr kumimoji="0" lang="en-US" alt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66928" marR="0" lvl="2" indent="-283464" algn="l" defTabSz="914400" rtl="0" eaLnBrk="1" fontAlgn="auto" latinLnBrk="0" hangingPunct="1">
              <a:lnSpc>
                <a:spcPct val="95000"/>
              </a:lnSpc>
              <a:spcBef>
                <a:spcPts val="0"/>
              </a:spcBef>
              <a:spcAft>
                <a:spcPts val="600"/>
              </a:spcAft>
              <a:buClrTx/>
              <a:buSzTx/>
              <a:buFont typeface="Arial" panose="020B0604020202020204" pitchFamily="34" charset="0"/>
              <a:buChar char="•"/>
              <a:tabLst/>
              <a:defRPr/>
            </a:pPr>
            <a:r>
              <a:rPr kumimoji="0" lang="en-US" altLang="en-US" sz="1500" b="0" i="0" u="none" strike="noStrike" kern="1200" cap="none" spc="0" normalizeH="0" baseline="0" noProof="0" dirty="0">
                <a:ln>
                  <a:noFill/>
                </a:ln>
                <a:solidFill>
                  <a:prstClr val="black"/>
                </a:solidFill>
                <a:effectLst/>
                <a:uLnTx/>
                <a:uFillTx/>
                <a:latin typeface="Calibri" panose="020F0502020204030204"/>
                <a:ea typeface="+mn-ea"/>
                <a:cs typeface="+mn-cs"/>
              </a:rPr>
              <a:t>Line/fill color, vertical-axis on left/right</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The plot dialog window has two parts. The dialog window is labeled Plot at the top left corner of the window.">
            <a:extLst>
              <a:ext uri="{FF2B5EF4-FFF2-40B4-BE49-F238E27FC236}">
                <a16:creationId xmlns:a16="http://schemas.microsoft.com/office/drawing/2014/main" id="{398E722D-100B-A163-6B67-A39F07382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163" y="1429157"/>
            <a:ext cx="5442806" cy="4697822"/>
          </a:xfrm>
          <a:prstGeom prst="rect">
            <a:avLst/>
          </a:prstGeom>
        </p:spPr>
      </p:pic>
      <p:sp>
        <p:nvSpPr>
          <p:cNvPr id="3" name="Text Placeholder 2">
            <a:extLst>
              <a:ext uri="{FF2B5EF4-FFF2-40B4-BE49-F238E27FC236}">
                <a16:creationId xmlns:a16="http://schemas.microsoft.com/office/drawing/2014/main" id="{24509D68-5389-C650-8662-30E87A5F541B}"/>
              </a:ext>
            </a:extLst>
          </p:cNvPr>
          <p:cNvSpPr>
            <a:spLocks noGrp="1"/>
          </p:cNvSpPr>
          <p:nvPr>
            <p:ph type="body" sz="quarter" idx="14"/>
          </p:nvPr>
        </p:nvSpPr>
        <p:spPr/>
        <p:txBody>
          <a:bodyPr/>
          <a:lstStyle/>
          <a:p>
            <a:r>
              <a:rPr lang="en-US" dirty="0">
                <a:hlinkClick r:id="rId4" action="ppaction://hlinksldjump"/>
              </a:rPr>
              <a:t>Access the text alternative for slide images.</a:t>
            </a:r>
            <a:endParaRPr lang="en-US" dirty="0"/>
          </a:p>
        </p:txBody>
      </p:sp>
      <p:sp>
        <p:nvSpPr>
          <p:cNvPr id="11" name="Slide Number Placeholder 10">
            <a:extLst>
              <a:ext uri="{FF2B5EF4-FFF2-40B4-BE49-F238E27FC236}">
                <a16:creationId xmlns:a16="http://schemas.microsoft.com/office/drawing/2014/main" id="{1D0CCD56-03CB-CB78-328F-09D9D5AC3E7A}"/>
              </a:ext>
            </a:extLst>
          </p:cNvPr>
          <p:cNvSpPr>
            <a:spLocks noGrp="1"/>
          </p:cNvSpPr>
          <p:nvPr>
            <p:ph type="sldNum" sz="quarter" idx="10"/>
          </p:nvPr>
        </p:nvSpPr>
        <p:spPr/>
        <p:txBody>
          <a:bodyPr/>
          <a:lstStyle/>
          <a:p>
            <a:fld id="{68151E55-6873-49E2-B8D5-2F265E6F1973}" type="slidenum">
              <a:rPr lang="en-US" smtClean="0"/>
              <a:t>37</a:t>
            </a:fld>
            <a:endParaRPr lang="en-US" dirty="0"/>
          </a:p>
        </p:txBody>
      </p:sp>
    </p:spTree>
    <p:extLst>
      <p:ext uri="{BB962C8B-B14F-4D97-AF65-F5344CB8AC3E}">
        <p14:creationId xmlns:p14="http://schemas.microsoft.com/office/powerpoint/2010/main" val="229608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0D434-88C8-C412-BDDB-03BE66C8A073}"/>
              </a:ext>
            </a:extLst>
          </p:cNvPr>
          <p:cNvSpPr>
            <a:spLocks noGrp="1"/>
          </p:cNvSpPr>
          <p:nvPr>
            <p:ph type="title"/>
          </p:nvPr>
        </p:nvSpPr>
        <p:spPr/>
        <p:txBody>
          <a:bodyPr/>
          <a:lstStyle/>
          <a:p>
            <a:r>
              <a:rPr lang="en-US" altLang="en-US" sz="5400" kern="1200" dirty="0">
                <a:solidFill>
                  <a:schemeClr val="tx1"/>
                </a:solidFill>
              </a:rPr>
              <a:t>Dynamic Plots </a:t>
            </a:r>
            <a:r>
              <a:rPr lang="en-US" altLang="en-US" sz="1600" kern="1200" dirty="0">
                <a:solidFill>
                  <a:schemeClr val="tx1"/>
                </a:solidFill>
              </a:rPr>
              <a:t>2</a:t>
            </a:r>
            <a:endParaRPr lang="en-US" sz="8000" dirty="0"/>
          </a:p>
        </p:txBody>
      </p:sp>
      <p:pic>
        <p:nvPicPr>
          <p:cNvPr id="13" name="Picture 12">
            <a:extLst>
              <a:ext uri="{FF2B5EF4-FFF2-40B4-BE49-F238E27FC236}">
                <a16:creationId xmlns:a16="http://schemas.microsoft.com/office/drawing/2014/main" id="{3036BF05-FB63-0A36-E759-978EFE4F56C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62131" y="1161288"/>
            <a:ext cx="10467739" cy="60965"/>
          </a:xfrm>
          <a:prstGeom prst="rect">
            <a:avLst/>
          </a:prstGeom>
        </p:spPr>
      </p:pic>
      <p:sp>
        <p:nvSpPr>
          <p:cNvPr id="18" name="Content Placeholder 17">
            <a:extLst>
              <a:ext uri="{FF2B5EF4-FFF2-40B4-BE49-F238E27FC236}">
                <a16:creationId xmlns:a16="http://schemas.microsoft.com/office/drawing/2014/main" id="{46C04891-2BEA-3EC8-60FF-D466A21917A8}"/>
              </a:ext>
            </a:extLst>
          </p:cNvPr>
          <p:cNvSpPr>
            <a:spLocks noGrp="1"/>
          </p:cNvSpPr>
          <p:nvPr>
            <p:ph sz="quarter" idx="11"/>
          </p:nvPr>
        </p:nvSpPr>
        <p:spPr>
          <a:xfrm>
            <a:off x="862130" y="1316736"/>
            <a:ext cx="5233869" cy="4971691"/>
          </a:xfrm>
        </p:spPr>
        <p:txBody>
          <a:bodyPr>
            <a:noAutofit/>
          </a:bodyPr>
          <a:lstStyle/>
          <a:p>
            <a:pPr marL="0" marR="0" lvl="1" indent="0" algn="l" defTabSz="914400" rtl="0" eaLnBrk="1" fontAlgn="auto" latinLnBrk="0" hangingPunct="1">
              <a:lnSpc>
                <a:spcPct val="95000"/>
              </a:lnSpc>
              <a:spcBef>
                <a:spcPts val="0"/>
              </a:spcBef>
              <a:spcAft>
                <a:spcPts val="600"/>
              </a:spcAft>
              <a:buClrTx/>
              <a:buSz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Axes tab – choose Time (X) Axis on left</a:t>
            </a:r>
          </a:p>
          <a:p>
            <a:pPr marL="283464" marR="0" lvl="2" indent="-283464" algn="l" defTabSz="914400" rtl="0" eaLnBrk="1" fontAlgn="auto" latinLnBrk="0" hangingPunct="1">
              <a:lnSpc>
                <a:spcPct val="95000"/>
              </a:lnSpc>
              <a:spcBef>
                <a:spcPts val="0"/>
              </a:spcBef>
              <a:spcAft>
                <a:spcPts val="60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X axis is always simulated time</a:t>
            </a:r>
          </a:p>
          <a:p>
            <a:pPr marL="283464" marR="0" lvl="2" indent="-283464" algn="l" defTabSz="914400" rtl="0" eaLnBrk="1" fontAlgn="auto" latinLnBrk="0" hangingPunct="1">
              <a:lnSpc>
                <a:spcPct val="95000"/>
              </a:lnSpc>
              <a:spcBef>
                <a:spcPts val="0"/>
              </a:spcBef>
              <a:spcAft>
                <a:spcPts val="60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Scale area on right (“+” to open it) – specify Min/Max, </a:t>
            </a:r>
            <a:r>
              <a:rPr kumimoji="0" lang="en-US" alt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MajorIncrement</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AutoScroll (“windows” axis during simulation)</a:t>
            </a:r>
          </a:p>
          <a:p>
            <a:pPr marL="283464" marR="0" lvl="2" indent="-283464" algn="l" defTabSz="914400" rtl="0" eaLnBrk="1" fontAlgn="auto" latinLnBrk="0" hangingPunct="1">
              <a:lnSpc>
                <a:spcPct val="95000"/>
              </a:lnSpc>
              <a:spcBef>
                <a:spcPts val="0"/>
              </a:spcBef>
              <a:spcAft>
                <a:spcPts val="60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Title on right – type in Text (mention units!), set Visible to True</a:t>
            </a:r>
          </a:p>
          <a:p>
            <a:pPr marL="0" marR="0" lvl="1" indent="0" algn="l" defTabSz="914400" rtl="0" eaLnBrk="1" fontAlgn="auto" latinLnBrk="0" hangingPunct="1">
              <a:lnSpc>
                <a:spcPct val="95000"/>
              </a:lnSpc>
              <a:spcBef>
                <a:spcPts val="0"/>
              </a:spcBef>
              <a:spcAft>
                <a:spcPts val="600"/>
              </a:spcAft>
              <a:buClrTx/>
              <a:buSz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Axes tab – choose Left Value (Y) Axis on left</a:t>
            </a:r>
          </a:p>
          <a:p>
            <a:pPr marL="283464" marR="0" lvl="2" indent="-283464" algn="l" defTabSz="914400" rtl="0" eaLnBrk="1" fontAlgn="auto" latinLnBrk="0" hangingPunct="1">
              <a:lnSpc>
                <a:spcPct val="95000"/>
              </a:lnSpc>
              <a:spcBef>
                <a:spcPts val="0"/>
              </a:spcBef>
              <a:spcAft>
                <a:spcPts val="60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Note possibility for a different right Y axis scale for multiple curves</a:t>
            </a:r>
          </a:p>
          <a:p>
            <a:pPr marL="283464" marR="0" lvl="2" indent="-283464" algn="l" defTabSz="914400" rtl="0" eaLnBrk="1" fontAlgn="auto" latinLnBrk="0" hangingPunct="1">
              <a:lnSpc>
                <a:spcPct val="95000"/>
              </a:lnSpc>
              <a:spcBef>
                <a:spcPts val="0"/>
              </a:spcBef>
              <a:spcAft>
                <a:spcPts val="60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Scale area on right – specify Min/Max, </a:t>
            </a:r>
            <a:r>
              <a:rPr kumimoji="0" lang="en-US" alt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MajorIncrement</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usually leave </a:t>
            </a:r>
            <a:r>
              <a:rPr kumimoji="0" lang="en-US" alt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AutoScaleMaximum</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True so Y axis scale will automatically adjust to contain whole plot during run</a:t>
            </a:r>
          </a:p>
          <a:p>
            <a:pPr marL="283464" marR="0" lvl="2" indent="-283464" algn="l" defTabSz="914400" rtl="0" eaLnBrk="1" fontAlgn="auto" latinLnBrk="0" hangingPunct="1">
              <a:lnSpc>
                <a:spcPct val="95000"/>
              </a:lnSpc>
              <a:spcBef>
                <a:spcPts val="0"/>
              </a:spcBef>
              <a:spcAft>
                <a:spcPts val="60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Title on right</a:t>
            </a:r>
          </a:p>
          <a:p>
            <a:pPr marL="0" marR="0" lvl="1" indent="0" algn="l" defTabSz="914400" rtl="0" eaLnBrk="1" fontAlgn="auto" latinLnBrk="0" hangingPunct="1">
              <a:lnSpc>
                <a:spcPct val="95000"/>
              </a:lnSpc>
              <a:spcBef>
                <a:spcPts val="0"/>
              </a:spcBef>
              <a:spcAft>
                <a:spcPts val="600"/>
              </a:spcAft>
              <a:buClrTx/>
              <a:buSz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Legend tab – clear Show Legend box since we have only one curve, and Y axis is labeled</a:t>
            </a:r>
          </a:p>
          <a:p>
            <a:pPr marL="0" marR="0" lvl="1" indent="0" algn="l" defTabSz="914400" rtl="0" eaLnBrk="1" fontAlgn="auto" latinLnBrk="0" hangingPunct="1">
              <a:lnSpc>
                <a:spcPct val="95000"/>
              </a:lnSpc>
              <a:spcBef>
                <a:spcPts val="0"/>
              </a:spcBef>
              <a:spcAft>
                <a:spcPts val="600"/>
              </a:spcAft>
              <a:buClrTx/>
              <a:buSz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Other tabs – Titles, Areas, 3-D View .</a:t>
            </a:r>
            <a:r>
              <a:rPr kumimoji="0" lang="en-US" altLang="en-US" sz="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altLang="en-US" sz="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just explore</a:t>
            </a:r>
          </a:p>
          <a:p>
            <a:pPr marL="283464" marR="0" lvl="0" indent="-283464" algn="l" defTabSz="914400" rtl="0" eaLnBrk="1" fontAlgn="auto" latinLnBrk="0" hangingPunct="1">
              <a:lnSpc>
                <a:spcPct val="95000"/>
              </a:lnSpc>
              <a:spcAft>
                <a:spcPts val="60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Drop plot in via crosshairs (resize, move later)</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The plot dialog window has two parts. The dialog window is labeled Plot at the top left corner of the window.">
            <a:extLst>
              <a:ext uri="{FF2B5EF4-FFF2-40B4-BE49-F238E27FC236}">
                <a16:creationId xmlns:a16="http://schemas.microsoft.com/office/drawing/2014/main" id="{06F4C050-A51C-F0D2-EBF8-07A01F8E3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017" y="1400129"/>
            <a:ext cx="5292069" cy="4888297"/>
          </a:xfrm>
          <a:prstGeom prst="rect">
            <a:avLst/>
          </a:prstGeom>
        </p:spPr>
      </p:pic>
      <p:sp>
        <p:nvSpPr>
          <p:cNvPr id="3" name="Text Placeholder 2">
            <a:extLst>
              <a:ext uri="{FF2B5EF4-FFF2-40B4-BE49-F238E27FC236}">
                <a16:creationId xmlns:a16="http://schemas.microsoft.com/office/drawing/2014/main" id="{24509D68-5389-C650-8662-30E87A5F541B}"/>
              </a:ext>
            </a:extLst>
          </p:cNvPr>
          <p:cNvSpPr>
            <a:spLocks noGrp="1"/>
          </p:cNvSpPr>
          <p:nvPr>
            <p:ph type="body" sz="quarter" idx="14"/>
          </p:nvPr>
        </p:nvSpPr>
        <p:spPr/>
        <p:txBody>
          <a:bodyPr/>
          <a:lstStyle/>
          <a:p>
            <a:r>
              <a:rPr lang="en-US" dirty="0">
                <a:hlinkClick r:id="rId4" action="ppaction://hlinksldjump"/>
              </a:rPr>
              <a:t>Access the text alternative for slide images.</a:t>
            </a:r>
            <a:endParaRPr lang="en-US" dirty="0"/>
          </a:p>
        </p:txBody>
      </p:sp>
      <p:sp>
        <p:nvSpPr>
          <p:cNvPr id="11" name="Slide Number Placeholder 10">
            <a:extLst>
              <a:ext uri="{FF2B5EF4-FFF2-40B4-BE49-F238E27FC236}">
                <a16:creationId xmlns:a16="http://schemas.microsoft.com/office/drawing/2014/main" id="{1D0CCD56-03CB-CB78-328F-09D9D5AC3E7A}"/>
              </a:ext>
            </a:extLst>
          </p:cNvPr>
          <p:cNvSpPr>
            <a:spLocks noGrp="1"/>
          </p:cNvSpPr>
          <p:nvPr>
            <p:ph type="sldNum" sz="quarter" idx="10"/>
          </p:nvPr>
        </p:nvSpPr>
        <p:spPr/>
        <p:txBody>
          <a:bodyPr/>
          <a:lstStyle/>
          <a:p>
            <a:fld id="{68151E55-6873-49E2-B8D5-2F265E6F1973}" type="slidenum">
              <a:rPr lang="en-US" smtClean="0"/>
              <a:t>38</a:t>
            </a:fld>
            <a:endParaRPr lang="en-US" dirty="0"/>
          </a:p>
        </p:txBody>
      </p:sp>
    </p:spTree>
    <p:extLst>
      <p:ext uri="{BB962C8B-B14F-4D97-AF65-F5344CB8AC3E}">
        <p14:creationId xmlns:p14="http://schemas.microsoft.com/office/powerpoint/2010/main" val="4193835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0D434-88C8-C412-BDDB-03BE66C8A073}"/>
              </a:ext>
            </a:extLst>
          </p:cNvPr>
          <p:cNvSpPr>
            <a:spLocks noGrp="1"/>
          </p:cNvSpPr>
          <p:nvPr>
            <p:ph type="title"/>
          </p:nvPr>
        </p:nvSpPr>
        <p:spPr/>
        <p:txBody>
          <a:bodyPr/>
          <a:lstStyle/>
          <a:p>
            <a:r>
              <a:rPr lang="en-US" altLang="en-US" sz="5400" kern="1200" dirty="0">
                <a:solidFill>
                  <a:schemeClr val="tx1"/>
                </a:solidFill>
              </a:rPr>
              <a:t>Dressing Things Up</a:t>
            </a:r>
            <a:endParaRPr lang="en-US" sz="8000" dirty="0"/>
          </a:p>
        </p:txBody>
      </p:sp>
      <p:pic>
        <p:nvPicPr>
          <p:cNvPr id="13" name="Picture 12">
            <a:extLst>
              <a:ext uri="{FF2B5EF4-FFF2-40B4-BE49-F238E27FC236}">
                <a16:creationId xmlns:a16="http://schemas.microsoft.com/office/drawing/2014/main" id="{3036BF05-FB63-0A36-E759-978EFE4F56C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62131" y="1161288"/>
            <a:ext cx="10467739" cy="60965"/>
          </a:xfrm>
          <a:prstGeom prst="rect">
            <a:avLst/>
          </a:prstGeom>
        </p:spPr>
      </p:pic>
      <p:sp>
        <p:nvSpPr>
          <p:cNvPr id="18" name="Content Placeholder 17">
            <a:extLst>
              <a:ext uri="{FF2B5EF4-FFF2-40B4-BE49-F238E27FC236}">
                <a16:creationId xmlns:a16="http://schemas.microsoft.com/office/drawing/2014/main" id="{46C04891-2BEA-3EC8-60FF-D466A21917A8}"/>
              </a:ext>
            </a:extLst>
          </p:cNvPr>
          <p:cNvSpPr>
            <a:spLocks noGrp="1"/>
          </p:cNvSpPr>
          <p:nvPr>
            <p:ph sz="quarter" idx="11"/>
          </p:nvPr>
        </p:nvSpPr>
        <p:spPr>
          <a:xfrm>
            <a:off x="862130" y="1316736"/>
            <a:ext cx="4204545" cy="4971691"/>
          </a:xfrm>
        </p:spPr>
        <p:txBody>
          <a:bodyPr>
            <a:noAutofit/>
          </a:bodyPr>
          <a:lstStyle/>
          <a:p>
            <a:r>
              <a:rPr lang="en-US" altLang="en-US" dirty="0"/>
              <a:t>Add drawing objects from Draw ribbon</a:t>
            </a:r>
          </a:p>
          <a:p>
            <a:pPr marL="283464" lvl="1" indent="-283464">
              <a:spcBef>
                <a:spcPts val="0"/>
              </a:spcBef>
              <a:buFont typeface="Arial" panose="020B0604020202020204" pitchFamily="34" charset="0"/>
              <a:buChar char="•"/>
            </a:pPr>
            <a:r>
              <a:rPr lang="en-US" altLang="en-US" dirty="0"/>
              <a:t>Similar to other drawing, CAD packages</a:t>
            </a:r>
          </a:p>
          <a:p>
            <a:pPr marL="283464" lvl="1" indent="-283464">
              <a:spcBef>
                <a:spcPts val="0"/>
              </a:spcBef>
              <a:buFont typeface="Arial" panose="020B0604020202020204" pitchFamily="34" charset="0"/>
              <a:buChar char="•"/>
            </a:pPr>
            <a:r>
              <a:rPr lang="en-US" altLang="en-US" dirty="0"/>
              <a:t>Object-oriented drawing tools (layers, etc.), not just a paint tool</a:t>
            </a:r>
          </a:p>
          <a:p>
            <a:r>
              <a:rPr lang="en-US" altLang="en-US" dirty="0"/>
              <a:t>Add Text to annotate</a:t>
            </a:r>
          </a:p>
          <a:p>
            <a:pPr marL="283464" lvl="1" indent="-283464">
              <a:spcBef>
                <a:spcPts val="0"/>
              </a:spcBef>
              <a:buFont typeface="Arial" panose="020B0604020202020204" pitchFamily="34" charset="0"/>
              <a:buChar char="•"/>
            </a:pPr>
            <a:r>
              <a:rPr lang="en-US" altLang="en-US" dirty="0"/>
              <a:t>Control font, size, color, orientation</a:t>
            </a:r>
          </a:p>
        </p:txBody>
      </p:sp>
      <p:pic>
        <p:nvPicPr>
          <p:cNvPr id="6" name="Picture 5" descr="Draw ribbon with 8 tabs, project bar menu, and a window titled model 01-01.doe, for a simple processing system.">
            <a:extLst>
              <a:ext uri="{FF2B5EF4-FFF2-40B4-BE49-F238E27FC236}">
                <a16:creationId xmlns:a16="http://schemas.microsoft.com/office/drawing/2014/main" id="{BF760C75-470A-39D8-8760-8F5A149C24AE}"/>
              </a:ext>
            </a:extLst>
          </p:cNvPr>
          <p:cNvPicPr>
            <a:picLocks noChangeAspect="1"/>
          </p:cNvPicPr>
          <p:nvPr/>
        </p:nvPicPr>
        <p:blipFill>
          <a:blip r:embed="rId3"/>
          <a:stretch>
            <a:fillRect/>
          </a:stretch>
        </p:blipFill>
        <p:spPr>
          <a:xfrm>
            <a:off x="5185516" y="1404038"/>
            <a:ext cx="6144354" cy="4869399"/>
          </a:xfrm>
          <a:prstGeom prst="rect">
            <a:avLst/>
          </a:prstGeom>
        </p:spPr>
      </p:pic>
      <p:sp>
        <p:nvSpPr>
          <p:cNvPr id="3" name="Text Placeholder 2">
            <a:extLst>
              <a:ext uri="{FF2B5EF4-FFF2-40B4-BE49-F238E27FC236}">
                <a16:creationId xmlns:a16="http://schemas.microsoft.com/office/drawing/2014/main" id="{24509D68-5389-C650-8662-30E87A5F541B}"/>
              </a:ext>
            </a:extLst>
          </p:cNvPr>
          <p:cNvSpPr>
            <a:spLocks noGrp="1"/>
          </p:cNvSpPr>
          <p:nvPr>
            <p:ph type="body" sz="quarter" idx="14"/>
          </p:nvPr>
        </p:nvSpPr>
        <p:spPr/>
        <p:txBody>
          <a:bodyPr/>
          <a:lstStyle/>
          <a:p>
            <a:r>
              <a:rPr lang="en-US" dirty="0">
                <a:hlinkClick r:id="rId4" action="ppaction://hlinksldjump"/>
              </a:rPr>
              <a:t>Access the text alternative for slide images.</a:t>
            </a:r>
            <a:endParaRPr lang="en-US" dirty="0"/>
          </a:p>
        </p:txBody>
      </p:sp>
      <p:sp>
        <p:nvSpPr>
          <p:cNvPr id="11" name="Slide Number Placeholder 10">
            <a:extLst>
              <a:ext uri="{FF2B5EF4-FFF2-40B4-BE49-F238E27FC236}">
                <a16:creationId xmlns:a16="http://schemas.microsoft.com/office/drawing/2014/main" id="{1D0CCD56-03CB-CB78-328F-09D9D5AC3E7A}"/>
              </a:ext>
            </a:extLst>
          </p:cNvPr>
          <p:cNvSpPr>
            <a:spLocks noGrp="1"/>
          </p:cNvSpPr>
          <p:nvPr>
            <p:ph type="sldNum" sz="quarter" idx="10"/>
          </p:nvPr>
        </p:nvSpPr>
        <p:spPr/>
        <p:txBody>
          <a:bodyPr/>
          <a:lstStyle/>
          <a:p>
            <a:fld id="{68151E55-6873-49E2-B8D5-2F265E6F1973}" type="slidenum">
              <a:rPr lang="en-US" smtClean="0"/>
              <a:t>39</a:t>
            </a:fld>
            <a:endParaRPr lang="en-US" dirty="0"/>
          </a:p>
        </p:txBody>
      </p:sp>
    </p:spTree>
    <p:extLst>
      <p:ext uri="{BB962C8B-B14F-4D97-AF65-F5344CB8AC3E}">
        <p14:creationId xmlns:p14="http://schemas.microsoft.com/office/powerpoint/2010/main" val="720015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C27D0E-6195-5297-2E9B-63ABE2A7B4A6}"/>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4072128" cy="6673531"/>
          </a:xfrm>
          <a:prstGeom prst="rect">
            <a:avLst/>
          </a:prstGeom>
        </p:spPr>
      </p:pic>
      <p:sp>
        <p:nvSpPr>
          <p:cNvPr id="2" name="Title 1">
            <a:extLst>
              <a:ext uri="{FF2B5EF4-FFF2-40B4-BE49-F238E27FC236}">
                <a16:creationId xmlns:a16="http://schemas.microsoft.com/office/drawing/2014/main" id="{16265972-F38A-7045-FF49-DA1095992693}"/>
              </a:ext>
            </a:extLst>
          </p:cNvPr>
          <p:cNvSpPr>
            <a:spLocks noGrp="1"/>
          </p:cNvSpPr>
          <p:nvPr>
            <p:ph type="title"/>
          </p:nvPr>
        </p:nvSpPr>
        <p:spPr>
          <a:xfrm>
            <a:off x="342069" y="640080"/>
            <a:ext cx="3387991" cy="5586984"/>
          </a:xfrm>
        </p:spPr>
        <p:txBody>
          <a:bodyPr/>
          <a:lstStyle/>
          <a:p>
            <a:r>
              <a:rPr lang="en-US" dirty="0">
                <a:solidFill>
                  <a:schemeClr val="bg1"/>
                </a:solidFill>
              </a:rPr>
              <a:t>Open the Application</a:t>
            </a:r>
          </a:p>
        </p:txBody>
      </p:sp>
      <p:pic>
        <p:nvPicPr>
          <p:cNvPr id="6" name="Picture 2" descr="A screen grab of a start menu, with 2 callout boxes pointing at the start button and Arena application, respectively.">
            <a:extLst>
              <a:ext uri="{FF2B5EF4-FFF2-40B4-BE49-F238E27FC236}">
                <a16:creationId xmlns:a16="http://schemas.microsoft.com/office/drawing/2014/main" id="{750542E0-55E7-55FC-08D2-905D99DCC06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13361" y="755473"/>
            <a:ext cx="7225748" cy="5347054"/>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descr="A screen grab of a start menu, with 2 callout boxes pointing at the start button and Arena application, respectively.">
            <a:extLst>
              <a:ext uri="{FF2B5EF4-FFF2-40B4-BE49-F238E27FC236}">
                <a16:creationId xmlns:a16="http://schemas.microsoft.com/office/drawing/2014/main" id="{CE368EA6-FE40-2E34-6D22-3A305D013F61}"/>
              </a:ext>
            </a:extLst>
          </p:cNvPr>
          <p:cNvSpPr>
            <a:spLocks noGrp="1"/>
          </p:cNvSpPr>
          <p:nvPr>
            <p:ph type="body" sz="quarter" idx="19"/>
          </p:nvPr>
        </p:nvSpPr>
        <p:spPr/>
        <p:txBody>
          <a:bodyPr/>
          <a:lstStyle/>
          <a:p>
            <a:r>
              <a:rPr lang="en-US" dirty="0">
                <a:hlinkClick r:id="rId4" action="ppaction://hlinksldjump"/>
              </a:rPr>
              <a:t>Access the text alternative for slide images.</a:t>
            </a:r>
          </a:p>
        </p:txBody>
      </p:sp>
      <p:sp>
        <p:nvSpPr>
          <p:cNvPr id="11" name="Slide Number Placeholder 10">
            <a:extLst>
              <a:ext uri="{FF2B5EF4-FFF2-40B4-BE49-F238E27FC236}">
                <a16:creationId xmlns:a16="http://schemas.microsoft.com/office/drawing/2014/main" id="{EDD1D592-CF0E-3E6E-0AF3-0D84D12BE552}"/>
              </a:ext>
            </a:extLst>
          </p:cNvPr>
          <p:cNvSpPr>
            <a:spLocks noGrp="1"/>
          </p:cNvSpPr>
          <p:nvPr>
            <p:ph type="sldNum" sz="quarter" idx="10"/>
          </p:nvPr>
        </p:nvSpPr>
        <p:spPr/>
        <p:txBody>
          <a:bodyPr/>
          <a:lstStyle/>
          <a:p>
            <a:fld id="{68151E55-6873-49E2-B8D5-2F265E6F1973}" type="slidenum">
              <a:rPr lang="en-US" smtClean="0"/>
              <a:t>4</a:t>
            </a:fld>
            <a:endParaRPr lang="en-US" dirty="0"/>
          </a:p>
        </p:txBody>
      </p:sp>
    </p:spTree>
    <p:extLst>
      <p:ext uri="{BB962C8B-B14F-4D97-AF65-F5344CB8AC3E}">
        <p14:creationId xmlns:p14="http://schemas.microsoft.com/office/powerpoint/2010/main" val="1711721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7F2FC-083A-01E4-5EC0-31A135B6BB54}"/>
              </a:ext>
            </a:extLst>
          </p:cNvPr>
          <p:cNvSpPr>
            <a:spLocks noGrp="1"/>
          </p:cNvSpPr>
          <p:nvPr>
            <p:ph type="title"/>
          </p:nvPr>
        </p:nvSpPr>
        <p:spPr>
          <a:xfrm>
            <a:off x="307299" y="304801"/>
            <a:ext cx="5988570" cy="678611"/>
          </a:xfrm>
        </p:spPr>
        <p:txBody>
          <a:bodyPr/>
          <a:lstStyle/>
          <a:p>
            <a:pPr algn="l"/>
            <a:r>
              <a:rPr lang="en-US" sz="4800" dirty="0"/>
              <a:t>Setting Run Conditions</a:t>
            </a:r>
          </a:p>
        </p:txBody>
      </p:sp>
      <p:sp>
        <p:nvSpPr>
          <p:cNvPr id="3" name="Content Placeholder 2">
            <a:extLst>
              <a:ext uri="{FF2B5EF4-FFF2-40B4-BE49-F238E27FC236}">
                <a16:creationId xmlns:a16="http://schemas.microsoft.com/office/drawing/2014/main" id="{32975DA4-456C-5F84-D44A-CD3BE2C4BAA2}"/>
              </a:ext>
            </a:extLst>
          </p:cNvPr>
          <p:cNvSpPr>
            <a:spLocks noGrp="1"/>
          </p:cNvSpPr>
          <p:nvPr>
            <p:ph sz="quarter" idx="11"/>
          </p:nvPr>
        </p:nvSpPr>
        <p:spPr>
          <a:xfrm>
            <a:off x="307299" y="1316736"/>
            <a:ext cx="5134131" cy="4864608"/>
          </a:xfrm>
        </p:spPr>
        <p:txBody>
          <a:bodyPr>
            <a:normAutofit lnSpcReduction="10000"/>
          </a:bodyPr>
          <a:lstStyle/>
          <a:p>
            <a:pPr marR="0" lvl="0" algn="l" defTabSz="914400" rtl="0" eaLnBrk="1" fontAlgn="auto" latinLnBrk="0" hangingPunct="1">
              <a:lnSpc>
                <a:spcPct val="95000"/>
              </a:lnSpc>
              <a:spcBef>
                <a:spcPts val="0"/>
              </a:spcBef>
              <a:buClrTx/>
              <a:buSzTx/>
              <a:tabLst/>
              <a:defRPr/>
            </a:pPr>
            <a:r>
              <a:rPr kumimoji="0" lang="en-US" altLang="en-US" sz="1600" b="1" i="1" u="none" strike="noStrike" kern="1200" cap="none" spc="0" normalizeH="0" baseline="0" noProof="0" dirty="0">
                <a:ln>
                  <a:noFill/>
                </a:ln>
                <a:solidFill>
                  <a:prstClr val="black"/>
                </a:solidFill>
                <a:effectLst/>
                <a:uLnTx/>
                <a:uFillTx/>
                <a:latin typeface="Calibri" panose="020F0502020204030204"/>
                <a:ea typeface="+mn-ea"/>
                <a:cs typeface="+mn-cs"/>
              </a:rPr>
              <a:t>Run &gt; Settings &gt; Setup</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menu dialog – seven options</a:t>
            </a:r>
          </a:p>
          <a:p>
            <a:pPr marL="283464" marR="0" lvl="1" indent="-283464" algn="l" defTabSz="914400" rtl="0" eaLnBrk="1" fontAlgn="auto" latinLnBrk="0" hangingPunct="1">
              <a:lnSpc>
                <a:spcPct val="95000"/>
              </a:lnSpc>
              <a:spcBef>
                <a:spcPts val="0"/>
              </a:spcBef>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Project Parameters – Title, Name, Project Description, stats</a:t>
            </a:r>
          </a:p>
          <a:p>
            <a:pPr marL="283464" marR="0" lvl="1" indent="-283464" algn="l" defTabSz="914400" rtl="0" eaLnBrk="1" fontAlgn="auto" latinLnBrk="0" hangingPunct="1">
              <a:lnSpc>
                <a:spcPct val="95000"/>
              </a:lnSpc>
              <a:spcBef>
                <a:spcPts val="0"/>
              </a:spcBef>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Replication Parameters</a:t>
            </a:r>
          </a:p>
          <a:p>
            <a:pPr marL="566928" marR="0" lvl="2" indent="-283464" algn="l" defTabSz="914400" rtl="0" eaLnBrk="1" fontAlgn="auto" latinLnBrk="0" hangingPunct="1">
              <a:lnSpc>
                <a:spcPct val="95000"/>
              </a:lnSpc>
              <a:spcBef>
                <a:spcPts val="0"/>
              </a:spcBef>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Number of Replications</a:t>
            </a:r>
          </a:p>
          <a:p>
            <a:pPr marL="566928" marR="0" lvl="2" indent="-283464" algn="l" defTabSz="914400" rtl="0" eaLnBrk="1" fontAlgn="auto" latinLnBrk="0" hangingPunct="1">
              <a:lnSpc>
                <a:spcPct val="95000"/>
              </a:lnSpc>
              <a:spcBef>
                <a:spcPts val="0"/>
              </a:spcBef>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Initialization options Between Replications</a:t>
            </a:r>
          </a:p>
          <a:p>
            <a:pPr marL="566928" marR="0" lvl="2" indent="-283464" algn="l" defTabSz="914400" rtl="0" eaLnBrk="1" fontAlgn="auto" latinLnBrk="0" hangingPunct="1">
              <a:lnSpc>
                <a:spcPct val="95000"/>
              </a:lnSpc>
              <a:spcBef>
                <a:spcPts val="0"/>
              </a:spcBef>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Start Date/Time to associate with start of simulation</a:t>
            </a:r>
          </a:p>
          <a:p>
            <a:pPr marL="566928" marR="0" lvl="2" indent="-283464" algn="l" defTabSz="914400" rtl="0" eaLnBrk="1" fontAlgn="auto" latinLnBrk="0" hangingPunct="1">
              <a:lnSpc>
                <a:spcPct val="95000"/>
              </a:lnSpc>
              <a:spcBef>
                <a:spcPts val="0"/>
              </a:spcBef>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Warm-up Period (when statistics are cleared)</a:t>
            </a:r>
          </a:p>
          <a:p>
            <a:pPr marL="566928" marR="0" lvl="2" indent="-283464" algn="l" defTabSz="914400" rtl="0" eaLnBrk="1" fontAlgn="auto" latinLnBrk="0" hangingPunct="1">
              <a:lnSpc>
                <a:spcPct val="95000"/>
              </a:lnSpc>
              <a:spcBef>
                <a:spcPts val="0"/>
              </a:spcBef>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Replication Length (and Time Units)</a:t>
            </a:r>
          </a:p>
          <a:p>
            <a:pPr marL="566928" marR="0" lvl="2" indent="-283464" algn="l" defTabSz="914400" rtl="0" eaLnBrk="1" fontAlgn="auto" latinLnBrk="0" hangingPunct="1">
              <a:lnSpc>
                <a:spcPct val="95000"/>
              </a:lnSpc>
              <a:spcBef>
                <a:spcPts val="0"/>
              </a:spcBef>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Hours per “Day” (convenience for 16-hour days, etc.)</a:t>
            </a:r>
          </a:p>
          <a:p>
            <a:pPr marL="566928" marR="0" lvl="2" indent="-283464" algn="l" defTabSz="914400" rtl="0" eaLnBrk="1" fontAlgn="auto" latinLnBrk="0" hangingPunct="1">
              <a:lnSpc>
                <a:spcPct val="95000"/>
              </a:lnSpc>
              <a:spcBef>
                <a:spcPts val="0"/>
              </a:spcBef>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Base Time Units (output measures, internal computations, units where not specified in dialog, e.g. Plot X Axis time units)</a:t>
            </a:r>
          </a:p>
          <a:p>
            <a:pPr marL="566928" marR="0" lvl="2" indent="-283464" algn="l" defTabSz="914400" rtl="0" eaLnBrk="1" fontAlgn="auto" latinLnBrk="0" hangingPunct="1">
              <a:lnSpc>
                <a:spcPct val="95000"/>
              </a:lnSpc>
              <a:spcBef>
                <a:spcPts val="0"/>
              </a:spcBef>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Terminating Condition (complex stopping rules)</a:t>
            </a:r>
          </a:p>
          <a:p>
            <a:pPr marL="283464" marR="0" lvl="1" indent="-283464" algn="l" defTabSz="914400" rtl="0" eaLnBrk="1" fontAlgn="auto" latinLnBrk="0" hangingPunct="1">
              <a:lnSpc>
                <a:spcPct val="95000"/>
              </a:lnSpc>
              <a:spcBef>
                <a:spcPts val="0"/>
              </a:spcBef>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Tabs for run speed, run control, reports, array sizes, visuals</a:t>
            </a:r>
          </a:p>
        </p:txBody>
      </p:sp>
      <p:sp>
        <p:nvSpPr>
          <p:cNvPr id="4" name="Content Placeholder 3">
            <a:extLst>
              <a:ext uri="{FF2B5EF4-FFF2-40B4-BE49-F238E27FC236}">
                <a16:creationId xmlns:a16="http://schemas.microsoft.com/office/drawing/2014/main" id="{58A0420E-BC81-5181-10AC-FABF7FAA0859}"/>
              </a:ext>
            </a:extLst>
          </p:cNvPr>
          <p:cNvSpPr>
            <a:spLocks noGrp="1"/>
          </p:cNvSpPr>
          <p:nvPr>
            <p:ph sz="quarter" idx="14"/>
          </p:nvPr>
        </p:nvSpPr>
        <p:spPr>
          <a:xfrm>
            <a:off x="6656970" y="356002"/>
            <a:ext cx="4711908" cy="1544586"/>
          </a:xfrm>
          <a:solidFill>
            <a:srgbClr val="00B0F0"/>
          </a:solidFill>
        </p:spPr>
        <p:txBody>
          <a:bodyPr/>
          <a:lstStyle/>
          <a:p>
            <a:pPr marL="0" marR="0" lvl="0" indent="0" algn="l" defTabSz="914400" rtl="0" eaLnBrk="1" fontAlgn="auto" latinLnBrk="0" hangingPunct="1">
              <a:spcBef>
                <a:spcPts val="0"/>
              </a:spcBef>
              <a:buClrTx/>
              <a:buSzTx/>
              <a:buFontTx/>
              <a:buNone/>
              <a:tabLst/>
              <a:defRPr/>
            </a:pPr>
            <a:r>
              <a:rPr kumimoji="0" lang="en-US" altLang="en-US" sz="1600" b="0" i="1" u="none" strike="noStrike" kern="1200" cap="none" spc="0" normalizeH="0" baseline="0" noProof="0" dirty="0">
                <a:ln>
                  <a:noFill/>
                </a:ln>
                <a:solidFill>
                  <a:prstClr val="black"/>
                </a:solidFill>
                <a:effectLst/>
                <a:uLnTx/>
                <a:uFillTx/>
                <a:latin typeface="Calibri" panose="020F0502020204030204"/>
                <a:ea typeface="+mn-ea"/>
                <a:cs typeface="+mn-cs"/>
              </a:rPr>
              <a:t>Terminating your simulation:</a:t>
            </a:r>
          </a:p>
          <a:p>
            <a:pPr marL="283464" marR="0" lvl="1" indent="-283464" algn="l" defTabSz="914400" rtl="0" eaLnBrk="1" fontAlgn="auto" latinLnBrk="0" hangingPunct="1">
              <a:spcBef>
                <a:spcPts val="0"/>
              </a:spcBef>
              <a:spcAft>
                <a:spcPts val="400"/>
              </a:spcAft>
              <a:buClrTx/>
              <a:buSzTx/>
              <a:buFont typeface="Arial" panose="020B0604020202020204" pitchFamily="34" charset="0"/>
              <a:buChar char="•"/>
              <a:tabLst/>
              <a:defRPr/>
            </a:pPr>
            <a:r>
              <a:rPr kumimoji="0" lang="en-US" altLang="en-US" sz="1600" b="0" i="1" u="none" strike="noStrike" kern="1200" cap="none" spc="0" normalizeH="0" baseline="0" noProof="0" dirty="0">
                <a:ln>
                  <a:noFill/>
                </a:ln>
                <a:solidFill>
                  <a:prstClr val="black"/>
                </a:solidFill>
                <a:effectLst/>
                <a:uLnTx/>
                <a:uFillTx/>
                <a:latin typeface="Calibri" panose="020F0502020204030204"/>
                <a:ea typeface="+mn-ea"/>
                <a:cs typeface="+mn-cs"/>
              </a:rPr>
              <a:t>You must specify – part of modeling.</a:t>
            </a:r>
          </a:p>
          <a:p>
            <a:pPr marL="283464" marR="0" lvl="1" indent="-283464" algn="l" defTabSz="914400" rtl="0" eaLnBrk="1" fontAlgn="auto" latinLnBrk="0" hangingPunct="1">
              <a:spcBef>
                <a:spcPts val="0"/>
              </a:spcBef>
              <a:spcAft>
                <a:spcPts val="400"/>
              </a:spcAft>
              <a:buClrTx/>
              <a:buSzTx/>
              <a:buFont typeface="Arial" panose="020B0604020202020204" pitchFamily="34" charset="0"/>
              <a:buChar char="•"/>
              <a:tabLst/>
              <a:defRPr/>
            </a:pPr>
            <a:r>
              <a:rPr kumimoji="0" lang="en-US" altLang="en-US" sz="1600" b="0" i="1" u="none" strike="noStrike" kern="1200" cap="none" spc="0" normalizeH="0" baseline="0" noProof="0" dirty="0">
                <a:ln>
                  <a:noFill/>
                </a:ln>
                <a:solidFill>
                  <a:prstClr val="black"/>
                </a:solidFill>
                <a:effectLst/>
                <a:uLnTx/>
                <a:uFillTx/>
                <a:latin typeface="Calibri" panose="020F0502020204030204"/>
                <a:ea typeface="+mn-ea"/>
                <a:cs typeface="+mn-cs"/>
              </a:rPr>
              <a:t>Arena has no default termination!</a:t>
            </a:r>
          </a:p>
          <a:p>
            <a:pPr marL="283464" marR="0" lvl="1" indent="-283464" algn="l" defTabSz="914400" rtl="0" eaLnBrk="1" fontAlgn="auto" latinLnBrk="0" hangingPunct="1">
              <a:spcBef>
                <a:spcPts val="0"/>
              </a:spcBef>
              <a:spcAft>
                <a:spcPts val="400"/>
              </a:spcAft>
              <a:buClrTx/>
              <a:buSzTx/>
              <a:buFont typeface="Arial" panose="020B0604020202020204" pitchFamily="34" charset="0"/>
              <a:buChar char="•"/>
              <a:tabLst/>
              <a:defRPr/>
            </a:pPr>
            <a:r>
              <a:rPr kumimoji="0" lang="en-US" altLang="en-US" sz="1600" b="0" i="1" u="none" strike="noStrike" kern="1200" cap="none" spc="0" normalizeH="0" baseline="0" noProof="0" dirty="0">
                <a:ln>
                  <a:noFill/>
                </a:ln>
                <a:solidFill>
                  <a:prstClr val="black"/>
                </a:solidFill>
                <a:effectLst/>
                <a:uLnTx/>
                <a:uFillTx/>
                <a:latin typeface="Calibri" panose="020F0502020204030204"/>
                <a:ea typeface="+mn-ea"/>
                <a:cs typeface="+mn-cs"/>
              </a:rPr>
              <a:t>If you don’t specify termination, Arena will usually keep running forever.</a:t>
            </a:r>
          </a:p>
        </p:txBody>
      </p:sp>
      <p:pic>
        <p:nvPicPr>
          <p:cNvPr id="12" name="Picture 11" descr="The screen grab of the Run Setup is displayed.">
            <a:extLst>
              <a:ext uri="{FF2B5EF4-FFF2-40B4-BE49-F238E27FC236}">
                <a16:creationId xmlns:a16="http://schemas.microsoft.com/office/drawing/2014/main" id="{C773209E-FD95-6D83-B197-3D193FEF4A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6478" y="2189289"/>
            <a:ext cx="6253212" cy="3792675"/>
          </a:xfrm>
          <a:prstGeom prst="rect">
            <a:avLst/>
          </a:prstGeom>
        </p:spPr>
      </p:pic>
      <p:sp>
        <p:nvSpPr>
          <p:cNvPr id="5" name="Text Placeholder 4">
            <a:extLst>
              <a:ext uri="{FF2B5EF4-FFF2-40B4-BE49-F238E27FC236}">
                <a16:creationId xmlns:a16="http://schemas.microsoft.com/office/drawing/2014/main" id="{223286B6-D1E0-D0F0-40E7-89DC2D0FA9D7}"/>
              </a:ext>
            </a:extLst>
          </p:cNvPr>
          <p:cNvSpPr>
            <a:spLocks noGrp="1"/>
          </p:cNvSpPr>
          <p:nvPr>
            <p:ph type="body" sz="quarter" idx="15"/>
          </p:nvPr>
        </p:nvSpPr>
        <p:spPr/>
        <p:txBody>
          <a:bodyPr/>
          <a:lstStyle/>
          <a:p>
            <a:r>
              <a:rPr lang="en-US" dirty="0">
                <a:hlinkClick r:id="rId3" action="ppaction://hlinksldjump"/>
              </a:rPr>
              <a:t>Access the text alternative for slide images.</a:t>
            </a:r>
            <a:endParaRPr lang="en-US" dirty="0"/>
          </a:p>
        </p:txBody>
      </p:sp>
      <p:sp>
        <p:nvSpPr>
          <p:cNvPr id="7" name="Slide Number Placeholder 6">
            <a:extLst>
              <a:ext uri="{FF2B5EF4-FFF2-40B4-BE49-F238E27FC236}">
                <a16:creationId xmlns:a16="http://schemas.microsoft.com/office/drawing/2014/main" id="{D93009FA-AC1E-F341-320D-E43DCCF975AD}"/>
              </a:ext>
            </a:extLst>
          </p:cNvPr>
          <p:cNvSpPr>
            <a:spLocks noGrp="1"/>
          </p:cNvSpPr>
          <p:nvPr>
            <p:ph type="sldNum" sz="quarter" idx="10"/>
          </p:nvPr>
        </p:nvSpPr>
        <p:spPr/>
        <p:txBody>
          <a:bodyPr/>
          <a:lstStyle/>
          <a:p>
            <a:fld id="{68151E55-6873-49E2-B8D5-2F265E6F1973}" type="slidenum">
              <a:rPr lang="en-US" smtClean="0"/>
              <a:t>40</a:t>
            </a:fld>
            <a:endParaRPr lang="en-US" dirty="0"/>
          </a:p>
        </p:txBody>
      </p:sp>
    </p:spTree>
    <p:extLst>
      <p:ext uri="{BB962C8B-B14F-4D97-AF65-F5344CB8AC3E}">
        <p14:creationId xmlns:p14="http://schemas.microsoft.com/office/powerpoint/2010/main" val="478848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9AD799D-398C-A1B1-E952-9043D21AE9B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2877312"/>
          </a:xfrm>
          <a:prstGeom prst="rect">
            <a:avLst/>
          </a:prstGeom>
        </p:spPr>
      </p:pic>
      <p:sp>
        <p:nvSpPr>
          <p:cNvPr id="2" name="Title 1">
            <a:extLst>
              <a:ext uri="{FF2B5EF4-FFF2-40B4-BE49-F238E27FC236}">
                <a16:creationId xmlns:a16="http://schemas.microsoft.com/office/drawing/2014/main" id="{4A70E5BD-0B39-4156-54FD-246DEAEC44C4}"/>
              </a:ext>
            </a:extLst>
          </p:cNvPr>
          <p:cNvSpPr>
            <a:spLocks noGrp="1"/>
          </p:cNvSpPr>
          <p:nvPr>
            <p:ph type="title"/>
          </p:nvPr>
        </p:nvSpPr>
        <p:spPr>
          <a:xfrm>
            <a:off x="409074" y="362873"/>
            <a:ext cx="3922294" cy="1889117"/>
          </a:xfrm>
        </p:spPr>
        <p:txBody>
          <a:bodyPr/>
          <a:lstStyle/>
          <a:p>
            <a:pPr algn="l"/>
            <a:r>
              <a:rPr lang="en-US" altLang="en-US" sz="4400" kern="1200" dirty="0">
                <a:solidFill>
                  <a:srgbClr val="FFFFFF"/>
                </a:solidFill>
              </a:rPr>
              <a:t>Running the Model</a:t>
            </a:r>
            <a:endParaRPr lang="en-US" sz="4400" dirty="0"/>
          </a:p>
        </p:txBody>
      </p:sp>
      <p:sp>
        <p:nvSpPr>
          <p:cNvPr id="3" name="Content Placeholder 2">
            <a:extLst>
              <a:ext uri="{FF2B5EF4-FFF2-40B4-BE49-F238E27FC236}">
                <a16:creationId xmlns:a16="http://schemas.microsoft.com/office/drawing/2014/main" id="{583C3CF1-1387-18EA-EE6C-86692838C186}"/>
              </a:ext>
            </a:extLst>
          </p:cNvPr>
          <p:cNvSpPr>
            <a:spLocks noGrp="1"/>
          </p:cNvSpPr>
          <p:nvPr>
            <p:ph sz="quarter" idx="11"/>
          </p:nvPr>
        </p:nvSpPr>
        <p:spPr>
          <a:xfrm>
            <a:off x="4492752" y="362873"/>
            <a:ext cx="7483584" cy="1889117"/>
          </a:xfrm>
          <a:noFill/>
        </p:spPr>
        <p:txBody>
          <a:bodyP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en-US" sz="1500" b="0" i="0" u="none" strike="noStrike" kern="1200" cap="none" spc="0" normalizeH="0" baseline="0" noProof="0" dirty="0">
                <a:ln>
                  <a:noFill/>
                </a:ln>
                <a:solidFill>
                  <a:srgbClr val="FFFFFF"/>
                </a:solidFill>
                <a:effectLst/>
                <a:uLnTx/>
                <a:uFillTx/>
                <a:latin typeface="Calibri" panose="020F0502020204030204"/>
                <a:ea typeface="+mn-ea"/>
                <a:cs typeface="+mn-cs"/>
              </a:rPr>
              <a:t>Plain-vanilla run:  Click  the Run button from Home or Run ribbons (like audio/video players)</a:t>
            </a:r>
          </a:p>
          <a:p>
            <a:pPr marL="283464" lvl="1" indent="-283464">
              <a:spcBef>
                <a:spcPts val="0"/>
              </a:spcBef>
              <a:spcAft>
                <a:spcPts val="600"/>
              </a:spcAft>
              <a:defRPr/>
            </a:pPr>
            <a:r>
              <a:rPr kumimoji="0" lang="en-US" altLang="en-US" sz="1500" b="0" i="0" u="none" strike="noStrike" kern="1200" cap="none" spc="0" normalizeH="0" baseline="0" noProof="0" dirty="0">
                <a:ln>
                  <a:noFill/>
                </a:ln>
                <a:solidFill>
                  <a:srgbClr val="FFFFFF"/>
                </a:solidFill>
                <a:effectLst/>
                <a:uLnTx/>
                <a:uFillTx/>
                <a:latin typeface="Calibri" panose="020F0502020204030204"/>
                <a:ea typeface="+mn-ea"/>
                <a:cs typeface="+mn-cs"/>
              </a:rPr>
              <a:t>When the model run starts, Arena will check the model for errors.  </a:t>
            </a:r>
          </a:p>
          <a:p>
            <a:pPr marL="283464" lvl="1" indent="-283464">
              <a:spcBef>
                <a:spcPts val="0"/>
              </a:spcBef>
              <a:spcAft>
                <a:spcPts val="600"/>
              </a:spcAft>
              <a:defRPr/>
            </a:pPr>
            <a:r>
              <a:rPr kumimoji="0" lang="en-US" altLang="en-US" sz="1500" b="0" i="0" u="none" strike="noStrike" kern="1200" cap="none" spc="0" normalizeH="0" baseline="0" noProof="0" dirty="0">
                <a:ln>
                  <a:noFill/>
                </a:ln>
                <a:solidFill>
                  <a:srgbClr val="FFFFFF"/>
                </a:solidFill>
                <a:effectLst/>
                <a:uLnTx/>
                <a:uFillTx/>
                <a:latin typeface="Calibri" panose="020F0502020204030204"/>
                <a:ea typeface="+mn-ea"/>
                <a:cs typeface="+mn-cs"/>
              </a:rPr>
              <a:t>Once Arena enters </a:t>
            </a:r>
            <a:r>
              <a:rPr kumimoji="0" lang="en-US" altLang="en-US" sz="1500" b="0" i="1" u="none" strike="noStrike" kern="1200" cap="none" spc="0" normalizeH="0" baseline="0" noProof="0" dirty="0">
                <a:ln>
                  <a:noFill/>
                </a:ln>
                <a:solidFill>
                  <a:srgbClr val="FFFFFF"/>
                </a:solidFill>
                <a:effectLst/>
                <a:uLnTx/>
                <a:uFillTx/>
                <a:latin typeface="Calibri" panose="020F0502020204030204"/>
                <a:ea typeface="+mn-ea"/>
                <a:cs typeface="+mn-cs"/>
              </a:rPr>
              <a:t>run mode </a:t>
            </a:r>
            <a:r>
              <a:rPr kumimoji="0" lang="en-US" altLang="en-US" sz="1500" b="0" i="0" u="none" strike="noStrike" kern="1200" cap="none" spc="0" normalizeH="0" baseline="0" noProof="0" dirty="0">
                <a:ln>
                  <a:noFill/>
                </a:ln>
                <a:solidFill>
                  <a:srgbClr val="FFFFFF"/>
                </a:solidFill>
                <a:effectLst/>
                <a:uLnTx/>
                <a:uFillTx/>
                <a:latin typeface="Calibri" panose="020F0502020204030204"/>
                <a:ea typeface="+mn-ea"/>
                <a:cs typeface="+mn-cs"/>
              </a:rPr>
              <a:t>— can move around but not edit</a:t>
            </a:r>
          </a:p>
          <a:p>
            <a:pPr marL="283464" lvl="1" indent="-283464">
              <a:spcBef>
                <a:spcPts val="0"/>
              </a:spcBef>
              <a:spcAft>
                <a:spcPts val="600"/>
              </a:spcAft>
              <a:defRPr/>
            </a:pPr>
            <a:r>
              <a:rPr kumimoji="0" lang="en-US" altLang="en-US" sz="1500" b="0" i="0" u="none" strike="noStrike" kern="1200" cap="none" spc="0" normalizeH="0" baseline="0" noProof="0" dirty="0">
                <a:ln>
                  <a:noFill/>
                </a:ln>
                <a:solidFill>
                  <a:srgbClr val="FFFFFF"/>
                </a:solidFill>
                <a:effectLst/>
                <a:uLnTx/>
                <a:uFillTx/>
                <a:latin typeface="Calibri" panose="020F0502020204030204"/>
                <a:ea typeface="+mn-ea"/>
                <a:cs typeface="+mn-cs"/>
              </a:rPr>
              <a:t>When model run is complete you will be asked to view the reports. </a:t>
            </a:r>
          </a:p>
          <a:p>
            <a:pPr marL="283464" lvl="1" indent="-283464">
              <a:spcBef>
                <a:spcPts val="0"/>
              </a:spcBef>
              <a:spcAft>
                <a:spcPts val="600"/>
              </a:spcAft>
              <a:defRPr/>
            </a:pPr>
            <a:r>
              <a:rPr kumimoji="0" lang="en-US" altLang="en-US" sz="1500" b="0" i="0" u="none" strike="noStrike" kern="1200" cap="none" spc="0" normalizeH="0" baseline="0" noProof="0" dirty="0">
                <a:ln>
                  <a:noFill/>
                </a:ln>
                <a:solidFill>
                  <a:srgbClr val="FFFFFF"/>
                </a:solidFill>
                <a:effectLst/>
                <a:uLnTx/>
                <a:uFillTx/>
                <a:latin typeface="Calibri" panose="020F0502020204030204"/>
                <a:ea typeface="+mn-ea"/>
                <a:cs typeface="+mn-cs"/>
              </a:rPr>
              <a:t>Click the end button to end the model run.</a:t>
            </a:r>
          </a:p>
          <a:p>
            <a:pPr marL="283464" lvl="1" indent="-283464">
              <a:spcBef>
                <a:spcPts val="0"/>
              </a:spcBef>
              <a:spcAft>
                <a:spcPts val="600"/>
              </a:spcAft>
              <a:defRPr/>
            </a:pPr>
            <a:r>
              <a:rPr kumimoji="0" lang="en-US" altLang="en-US" sz="1500" b="0" i="0" u="none" strike="noStrike" kern="1200" cap="none" spc="0" normalizeH="0" baseline="0" noProof="0" dirty="0">
                <a:ln>
                  <a:noFill/>
                </a:ln>
                <a:solidFill>
                  <a:srgbClr val="FFFFFF"/>
                </a:solidFill>
                <a:effectLst/>
                <a:uLnTx/>
                <a:uFillTx/>
                <a:latin typeface="Calibri" panose="020F0502020204030204"/>
                <a:ea typeface="+mn-ea"/>
                <a:cs typeface="+mn-cs"/>
              </a:rPr>
              <a:t>Can </a:t>
            </a:r>
            <a:r>
              <a:rPr kumimoji="0" lang="en-US" altLang="en-US" sz="1500" b="0" i="1" u="none" strike="noStrike" kern="1200" cap="none" spc="0" normalizeH="0" baseline="0" noProof="0" dirty="0">
                <a:ln>
                  <a:noFill/>
                </a:ln>
                <a:solidFill>
                  <a:srgbClr val="FFFFFF"/>
                </a:solidFill>
                <a:effectLst/>
                <a:uLnTx/>
                <a:uFillTx/>
                <a:latin typeface="Calibri" panose="020F0502020204030204"/>
                <a:ea typeface="+mn-ea"/>
                <a:cs typeface="+mn-cs"/>
              </a:rPr>
              <a:t>pause</a:t>
            </a:r>
            <a:r>
              <a:rPr kumimoji="0" lang="en-US" altLang="en-US" sz="1500" b="0" i="0" u="none" strike="noStrike" kern="1200" cap="none" spc="0" normalizeH="0" baseline="0" noProof="0" dirty="0">
                <a:ln>
                  <a:noFill/>
                </a:ln>
                <a:solidFill>
                  <a:srgbClr val="FFFFFF"/>
                </a:solidFill>
                <a:effectLst/>
                <a:uLnTx/>
                <a:uFillTx/>
                <a:latin typeface="Calibri" panose="020F0502020204030204"/>
                <a:ea typeface="+mn-ea"/>
                <a:cs typeface="+mn-cs"/>
              </a:rPr>
              <a:t> run with the pause button or hit ESC.</a:t>
            </a:r>
          </a:p>
        </p:txBody>
      </p:sp>
      <p:pic>
        <p:nvPicPr>
          <p:cNvPr id="7" name="Picture 2" descr="Run ribbon with 8 tabs for running the model. Tabs are File (highlighted in red), Home, Animate, Draw, Run (selected), View, Tools, and Developer.">
            <a:extLst>
              <a:ext uri="{FF2B5EF4-FFF2-40B4-BE49-F238E27FC236}">
                <a16:creationId xmlns:a16="http://schemas.microsoft.com/office/drawing/2014/main" id="{9174B4E2-9C86-E3B5-AA6B-97A0F1FF762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936" y="3369129"/>
            <a:ext cx="10917936" cy="248383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51503A0A-C8B0-6C36-254D-3EACFCF4FD73}"/>
              </a:ext>
            </a:extLst>
          </p:cNvPr>
          <p:cNvSpPr>
            <a:spLocks noGrp="1"/>
          </p:cNvSpPr>
          <p:nvPr>
            <p:ph type="body" sz="quarter" idx="14"/>
          </p:nvPr>
        </p:nvSpPr>
        <p:spPr/>
        <p:txBody>
          <a:bodyPr/>
          <a:lstStyle/>
          <a:p>
            <a:r>
              <a:rPr lang="en-US" dirty="0">
                <a:hlinkClick r:id="rId4" action="ppaction://hlinksldjump"/>
              </a:rPr>
              <a:t>Access the text alternative for slide images.</a:t>
            </a:r>
            <a:endParaRPr lang="en-US" dirty="0"/>
          </a:p>
        </p:txBody>
      </p:sp>
      <p:sp>
        <p:nvSpPr>
          <p:cNvPr id="6" name="Slide Number Placeholder 5">
            <a:extLst>
              <a:ext uri="{FF2B5EF4-FFF2-40B4-BE49-F238E27FC236}">
                <a16:creationId xmlns:a16="http://schemas.microsoft.com/office/drawing/2014/main" id="{3C3AAAD8-BAE5-6BFF-9FB7-0B90FF55D26D}"/>
              </a:ext>
            </a:extLst>
          </p:cNvPr>
          <p:cNvSpPr>
            <a:spLocks noGrp="1"/>
          </p:cNvSpPr>
          <p:nvPr>
            <p:ph type="sldNum" sz="quarter" idx="10"/>
          </p:nvPr>
        </p:nvSpPr>
        <p:spPr/>
        <p:txBody>
          <a:bodyPr/>
          <a:lstStyle/>
          <a:p>
            <a:fld id="{68151E55-6873-49E2-B8D5-2F265E6F1973}" type="slidenum">
              <a:rPr lang="en-US" smtClean="0"/>
              <a:t>41</a:t>
            </a:fld>
            <a:endParaRPr lang="en-US" dirty="0"/>
          </a:p>
        </p:txBody>
      </p:sp>
    </p:spTree>
    <p:extLst>
      <p:ext uri="{BB962C8B-B14F-4D97-AF65-F5344CB8AC3E}">
        <p14:creationId xmlns:p14="http://schemas.microsoft.com/office/powerpoint/2010/main" val="2828745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B6D413-1CC7-16A9-A007-7BE413D8AA3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1914144"/>
          </a:xfrm>
          <a:prstGeom prst="rect">
            <a:avLst/>
          </a:prstGeom>
        </p:spPr>
      </p:pic>
      <p:sp>
        <p:nvSpPr>
          <p:cNvPr id="2" name="Title 1">
            <a:extLst>
              <a:ext uri="{FF2B5EF4-FFF2-40B4-BE49-F238E27FC236}">
                <a16:creationId xmlns:a16="http://schemas.microsoft.com/office/drawing/2014/main" id="{11D775FF-5F02-5234-263B-42AD5D44F34A}"/>
              </a:ext>
            </a:extLst>
          </p:cNvPr>
          <p:cNvSpPr>
            <a:spLocks noGrp="1"/>
          </p:cNvSpPr>
          <p:nvPr>
            <p:ph type="title"/>
          </p:nvPr>
        </p:nvSpPr>
        <p:spPr>
          <a:xfrm>
            <a:off x="457200" y="617767"/>
            <a:ext cx="11277600" cy="678611"/>
          </a:xfrm>
        </p:spPr>
        <p:txBody>
          <a:bodyPr/>
          <a:lstStyle/>
          <a:p>
            <a:r>
              <a:rPr lang="en-US" dirty="0">
                <a:solidFill>
                  <a:schemeClr val="bg1"/>
                </a:solidFill>
              </a:rPr>
              <a:t>Moving Around in the Model Window</a:t>
            </a:r>
          </a:p>
        </p:txBody>
      </p:sp>
      <p:pic>
        <p:nvPicPr>
          <p:cNvPr id="7" name="Picture 2" descr="View ribbon with 8 tabs for moving around. Tabs are File (highlighted in red), Home, Animate, Draw, Run, View (selected), Tools, and Developer.">
            <a:extLst>
              <a:ext uri="{FF2B5EF4-FFF2-40B4-BE49-F238E27FC236}">
                <a16:creationId xmlns:a16="http://schemas.microsoft.com/office/drawing/2014/main" id="{0C1F53AE-3658-4A4A-E21F-5B456A28BDE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 y="2394863"/>
            <a:ext cx="10515599" cy="365417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2F4913D6-C1EC-173D-CCA6-58697053835E}"/>
              </a:ext>
            </a:extLst>
          </p:cNvPr>
          <p:cNvSpPr>
            <a:spLocks noGrp="1"/>
          </p:cNvSpPr>
          <p:nvPr>
            <p:ph type="body" sz="quarter" idx="14"/>
          </p:nvPr>
        </p:nvSpPr>
        <p:spPr/>
        <p:txBody>
          <a:bodyPr/>
          <a:lstStyle/>
          <a:p>
            <a:r>
              <a:rPr lang="en-US" dirty="0">
                <a:hlinkClick r:id="rId4" action="ppaction://hlinksldjump"/>
              </a:rPr>
              <a:t>Access the text alternative for slide images.</a:t>
            </a:r>
            <a:endParaRPr lang="en-US" dirty="0"/>
          </a:p>
        </p:txBody>
      </p:sp>
      <p:sp>
        <p:nvSpPr>
          <p:cNvPr id="6" name="Slide Number Placeholder 5">
            <a:extLst>
              <a:ext uri="{FF2B5EF4-FFF2-40B4-BE49-F238E27FC236}">
                <a16:creationId xmlns:a16="http://schemas.microsoft.com/office/drawing/2014/main" id="{A3059556-5D37-D8F6-E182-C24CF636DA59}"/>
              </a:ext>
            </a:extLst>
          </p:cNvPr>
          <p:cNvSpPr>
            <a:spLocks noGrp="1"/>
          </p:cNvSpPr>
          <p:nvPr>
            <p:ph type="sldNum" sz="quarter" idx="10"/>
          </p:nvPr>
        </p:nvSpPr>
        <p:spPr/>
        <p:txBody>
          <a:bodyPr/>
          <a:lstStyle/>
          <a:p>
            <a:fld id="{68151E55-6873-49E2-B8D5-2F265E6F1973}" type="slidenum">
              <a:rPr lang="en-US" smtClean="0"/>
              <a:t>42</a:t>
            </a:fld>
            <a:endParaRPr lang="en-US" dirty="0"/>
          </a:p>
        </p:txBody>
      </p:sp>
    </p:spTree>
    <p:extLst>
      <p:ext uri="{BB962C8B-B14F-4D97-AF65-F5344CB8AC3E}">
        <p14:creationId xmlns:p14="http://schemas.microsoft.com/office/powerpoint/2010/main" val="2207627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B6D413-1CC7-16A9-A007-7BE413D8AA3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1914144"/>
          </a:xfrm>
          <a:prstGeom prst="rect">
            <a:avLst/>
          </a:prstGeom>
        </p:spPr>
      </p:pic>
      <p:sp>
        <p:nvSpPr>
          <p:cNvPr id="2" name="Title 1">
            <a:extLst>
              <a:ext uri="{FF2B5EF4-FFF2-40B4-BE49-F238E27FC236}">
                <a16:creationId xmlns:a16="http://schemas.microsoft.com/office/drawing/2014/main" id="{11D775FF-5F02-5234-263B-42AD5D44F34A}"/>
              </a:ext>
            </a:extLst>
          </p:cNvPr>
          <p:cNvSpPr>
            <a:spLocks noGrp="1"/>
          </p:cNvSpPr>
          <p:nvPr>
            <p:ph type="title"/>
          </p:nvPr>
        </p:nvSpPr>
        <p:spPr>
          <a:xfrm>
            <a:off x="457200" y="617767"/>
            <a:ext cx="11277600" cy="678611"/>
          </a:xfrm>
        </p:spPr>
        <p:txBody>
          <a:bodyPr/>
          <a:lstStyle/>
          <a:p>
            <a:r>
              <a:rPr lang="en-US" sz="5000" dirty="0">
                <a:solidFill>
                  <a:schemeClr val="bg1"/>
                </a:solidFill>
              </a:rPr>
              <a:t>Named Views – Organizing and Presenting</a:t>
            </a:r>
          </a:p>
        </p:txBody>
      </p:sp>
      <p:pic>
        <p:nvPicPr>
          <p:cNvPr id="3" name="Picture 2" descr="View ribbon for organizing and presenting, with 8 tabs, project bar, and model window.">
            <a:extLst>
              <a:ext uri="{FF2B5EF4-FFF2-40B4-BE49-F238E27FC236}">
                <a16:creationId xmlns:a16="http://schemas.microsoft.com/office/drawing/2014/main" id="{0764AE46-A159-11AD-C9B4-9DA21118971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37431" y="2109371"/>
            <a:ext cx="9917136" cy="416519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2F4913D6-C1EC-173D-CCA6-58697053835E}"/>
              </a:ext>
            </a:extLst>
          </p:cNvPr>
          <p:cNvSpPr>
            <a:spLocks noGrp="1"/>
          </p:cNvSpPr>
          <p:nvPr>
            <p:ph type="body" sz="quarter" idx="14"/>
          </p:nvPr>
        </p:nvSpPr>
        <p:spPr/>
        <p:txBody>
          <a:bodyPr/>
          <a:lstStyle/>
          <a:p>
            <a:r>
              <a:rPr lang="en-US" dirty="0">
                <a:hlinkClick r:id="rId4" action="ppaction://hlinksldjump"/>
              </a:rPr>
              <a:t>Access the text alternative for slide images.</a:t>
            </a:r>
            <a:endParaRPr lang="en-US" dirty="0"/>
          </a:p>
        </p:txBody>
      </p:sp>
      <p:sp>
        <p:nvSpPr>
          <p:cNvPr id="6" name="Slide Number Placeholder 5">
            <a:extLst>
              <a:ext uri="{FF2B5EF4-FFF2-40B4-BE49-F238E27FC236}">
                <a16:creationId xmlns:a16="http://schemas.microsoft.com/office/drawing/2014/main" id="{A3059556-5D37-D8F6-E182-C24CF636DA59}"/>
              </a:ext>
            </a:extLst>
          </p:cNvPr>
          <p:cNvSpPr>
            <a:spLocks noGrp="1"/>
          </p:cNvSpPr>
          <p:nvPr>
            <p:ph type="sldNum" sz="quarter" idx="10"/>
          </p:nvPr>
        </p:nvSpPr>
        <p:spPr/>
        <p:txBody>
          <a:bodyPr/>
          <a:lstStyle/>
          <a:p>
            <a:fld id="{68151E55-6873-49E2-B8D5-2F265E6F1973}" type="slidenum">
              <a:rPr lang="en-US" smtClean="0"/>
              <a:t>43</a:t>
            </a:fld>
            <a:endParaRPr lang="en-US" dirty="0"/>
          </a:p>
        </p:txBody>
      </p:sp>
    </p:spTree>
    <p:extLst>
      <p:ext uri="{BB962C8B-B14F-4D97-AF65-F5344CB8AC3E}">
        <p14:creationId xmlns:p14="http://schemas.microsoft.com/office/powerpoint/2010/main" val="57783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555355-E6DC-816E-48D7-0A3C0568DAA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639055" y="0"/>
            <a:ext cx="7552945" cy="6673531"/>
          </a:xfrm>
          <a:prstGeom prst="rect">
            <a:avLst/>
          </a:prstGeom>
        </p:spPr>
      </p:pic>
      <p:sp>
        <p:nvSpPr>
          <p:cNvPr id="2" name="Title 1">
            <a:extLst>
              <a:ext uri="{FF2B5EF4-FFF2-40B4-BE49-F238E27FC236}">
                <a16:creationId xmlns:a16="http://schemas.microsoft.com/office/drawing/2014/main" id="{12B0CE1C-C0BC-45C2-08E2-BDD56D5655EB}"/>
              </a:ext>
            </a:extLst>
          </p:cNvPr>
          <p:cNvSpPr>
            <a:spLocks noGrp="1"/>
          </p:cNvSpPr>
          <p:nvPr>
            <p:ph type="title"/>
          </p:nvPr>
        </p:nvSpPr>
        <p:spPr>
          <a:xfrm>
            <a:off x="457201" y="304801"/>
            <a:ext cx="3200400" cy="1419068"/>
          </a:xfrm>
        </p:spPr>
        <p:txBody>
          <a:bodyPr/>
          <a:lstStyle/>
          <a:p>
            <a:pPr algn="l"/>
            <a:r>
              <a:rPr lang="en-US" dirty="0"/>
              <a:t>Opening Models</a:t>
            </a:r>
          </a:p>
        </p:txBody>
      </p:sp>
      <p:sp>
        <p:nvSpPr>
          <p:cNvPr id="3" name="Content Placeholder 2">
            <a:extLst>
              <a:ext uri="{FF2B5EF4-FFF2-40B4-BE49-F238E27FC236}">
                <a16:creationId xmlns:a16="http://schemas.microsoft.com/office/drawing/2014/main" id="{CA5865D3-F286-819B-A2B0-025579172433}"/>
              </a:ext>
            </a:extLst>
          </p:cNvPr>
          <p:cNvSpPr>
            <a:spLocks noGrp="1"/>
          </p:cNvSpPr>
          <p:nvPr>
            <p:ph sz="quarter" idx="11"/>
          </p:nvPr>
        </p:nvSpPr>
        <p:spPr>
          <a:xfrm>
            <a:off x="457200" y="2083633"/>
            <a:ext cx="3874957" cy="4204794"/>
          </a:xfrm>
        </p:spPr>
        <p:txBody>
          <a:bodyPr/>
          <a:lstStyle/>
          <a:p>
            <a:pPr marL="283464" marR="0" lvl="1" indent="-283464" algn="l" defTabSz="914400" rtl="0" eaLnBrk="1" fontAlgn="auto" latinLnBrk="0" hangingPunct="1">
              <a:spcBef>
                <a:spcPts val="0"/>
              </a:spcBef>
              <a:buClrTx/>
              <a:buSzTx/>
              <a:buFont typeface="Arial" panose="020B0604020202020204" pitchFamily="34" charset="0"/>
              <a:buChar char="•"/>
              <a:tabLst/>
              <a:defRPr/>
            </a:pPr>
            <a:r>
              <a:rPr kumimoji="0" lang="en-US" altLang="en-US" sz="2000" b="0" i="1" u="none" strike="noStrike" kern="1200" cap="none" spc="0" normalizeH="0" baseline="0" noProof="0" dirty="0">
                <a:ln>
                  <a:noFill/>
                </a:ln>
                <a:solidFill>
                  <a:prstClr val="black"/>
                </a:solidFill>
                <a:effectLst/>
                <a:uLnTx/>
                <a:uFillTx/>
                <a:latin typeface="Calibri" panose="020F0502020204030204"/>
                <a:ea typeface="+mn-ea"/>
                <a:cs typeface="+mn-cs"/>
              </a:rPr>
              <a:t>Click</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 &gt; </a:t>
            </a:r>
            <a:r>
              <a:rPr kumimoji="0" lang="en-US" altLang="en-US" sz="2000" b="0" i="1" u="none" strike="noStrike" kern="1200" cap="none" spc="0" normalizeH="0" baseline="0" noProof="0" dirty="0">
                <a:ln>
                  <a:noFill/>
                </a:ln>
                <a:solidFill>
                  <a:prstClr val="black"/>
                </a:solidFill>
                <a:effectLst/>
                <a:uLnTx/>
                <a:uFillTx/>
                <a:latin typeface="Calibri" panose="020F0502020204030204"/>
                <a:ea typeface="+mn-ea"/>
                <a:cs typeface="+mn-cs"/>
              </a:rPr>
              <a:t>Open</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 or double-click </a:t>
            </a:r>
            <a:r>
              <a:rPr kumimoji="0" lang="en-US" altLang="en-US" sz="2000" b="1" i="0" u="none" strike="noStrike" kern="1200" cap="none" spc="0" normalizeH="0" baseline="0" noProof="0" dirty="0">
                <a:ln>
                  <a:noFill/>
                </a:ln>
                <a:solidFill>
                  <a:prstClr val="black"/>
                </a:solidFill>
                <a:effectLst/>
                <a:uLnTx/>
                <a:uFillTx/>
                <a:latin typeface="Calibri" panose="020F0502020204030204"/>
                <a:ea typeface="+mn-ea"/>
                <a:cs typeface="+mn-cs"/>
              </a:rPr>
              <a:t>Model 03-01.doe</a:t>
            </a: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3464" marR="0" lvl="1" indent="-283464" algn="l" defTabSz="914400" rtl="0" eaLnBrk="1" fontAlgn="auto" latinLnBrk="0" hangingPunct="1">
              <a:spcBef>
                <a:spcPts val="0"/>
              </a:spcBef>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Book example models: </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www.mhhe.com/kelton</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 Student Edition, </a:t>
            </a:r>
            <a:r>
              <a:rPr kumimoji="0" lang="en-US" altLang="en-US" sz="2000" b="1" i="0" u="none" strike="noStrike" kern="1200" cap="none" spc="0" normalizeH="0" baseline="0" noProof="0" dirty="0">
                <a:ln>
                  <a:noFill/>
                </a:ln>
                <a:solidFill>
                  <a:prstClr val="black"/>
                </a:solidFill>
                <a:effectLst/>
                <a:uLnTx/>
                <a:uFillTx/>
                <a:latin typeface="Calibri" panose="020F0502020204030204"/>
                <a:ea typeface="+mn-ea"/>
                <a:cs typeface="+mn-cs"/>
              </a:rPr>
              <a:t>BookExamples.zip</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 put where you want on your computer so that you can browse to them easily</a:t>
            </a:r>
          </a:p>
        </p:txBody>
      </p:sp>
      <p:pic>
        <p:nvPicPr>
          <p:cNvPr id="8" name="Picture 7" descr="A screen grab of File Tab. The return icon is shown at the top of the Tab.">
            <a:extLst>
              <a:ext uri="{FF2B5EF4-FFF2-40B4-BE49-F238E27FC236}">
                <a16:creationId xmlns:a16="http://schemas.microsoft.com/office/drawing/2014/main" id="{C17CA55F-68E1-851E-D1E0-E7163C523C48}"/>
              </a:ext>
            </a:extLst>
          </p:cNvPr>
          <p:cNvPicPr>
            <a:picLocks noChangeAspect="1"/>
          </p:cNvPicPr>
          <p:nvPr/>
        </p:nvPicPr>
        <p:blipFill>
          <a:blip r:embed="rId5"/>
          <a:stretch>
            <a:fillRect/>
          </a:stretch>
        </p:blipFill>
        <p:spPr>
          <a:xfrm>
            <a:off x="5405862" y="1102410"/>
            <a:ext cx="6019331" cy="4649933"/>
          </a:xfrm>
          <a:prstGeom prst="rect">
            <a:avLst/>
          </a:prstGeom>
          <a:effectLst/>
        </p:spPr>
      </p:pic>
      <p:sp>
        <p:nvSpPr>
          <p:cNvPr id="4" name="Text Placeholder 3">
            <a:extLst>
              <a:ext uri="{FF2B5EF4-FFF2-40B4-BE49-F238E27FC236}">
                <a16:creationId xmlns:a16="http://schemas.microsoft.com/office/drawing/2014/main" id="{68C3E72A-8C4D-633A-4887-62BF55D08722}"/>
              </a:ext>
            </a:extLst>
          </p:cNvPr>
          <p:cNvSpPr>
            <a:spLocks noGrp="1"/>
          </p:cNvSpPr>
          <p:nvPr>
            <p:ph type="body" sz="quarter" idx="14"/>
          </p:nvPr>
        </p:nvSpPr>
        <p:spPr>
          <a:xfrm>
            <a:off x="791430" y="6336792"/>
            <a:ext cx="3206496" cy="192024"/>
          </a:xfrm>
        </p:spPr>
        <p:txBody>
          <a:bodyPr/>
          <a:lstStyle/>
          <a:p>
            <a:r>
              <a:rPr lang="en-US" dirty="0">
                <a:hlinkClick r:id="rId6" action="ppaction://hlinksldjump"/>
              </a:rPr>
              <a:t>Access the text alternative for slide images.</a:t>
            </a:r>
            <a:endParaRPr lang="en-US" dirty="0"/>
          </a:p>
        </p:txBody>
      </p:sp>
      <p:sp>
        <p:nvSpPr>
          <p:cNvPr id="6" name="Slide Number Placeholder 5">
            <a:extLst>
              <a:ext uri="{FF2B5EF4-FFF2-40B4-BE49-F238E27FC236}">
                <a16:creationId xmlns:a16="http://schemas.microsoft.com/office/drawing/2014/main" id="{454F177A-E596-63AC-06A0-0A7B265F7AED}"/>
              </a:ext>
            </a:extLst>
          </p:cNvPr>
          <p:cNvSpPr>
            <a:spLocks noGrp="1"/>
          </p:cNvSpPr>
          <p:nvPr>
            <p:ph type="sldNum" sz="quarter" idx="10"/>
          </p:nvPr>
        </p:nvSpPr>
        <p:spPr/>
        <p:txBody>
          <a:bodyPr/>
          <a:lstStyle/>
          <a:p>
            <a:fld id="{68151E55-6873-49E2-B8D5-2F265E6F1973}" type="slidenum">
              <a:rPr lang="en-US" smtClean="0"/>
              <a:t>44</a:t>
            </a:fld>
            <a:endParaRPr lang="en-US" dirty="0"/>
          </a:p>
        </p:txBody>
      </p:sp>
    </p:spTree>
    <p:extLst>
      <p:ext uri="{BB962C8B-B14F-4D97-AF65-F5344CB8AC3E}">
        <p14:creationId xmlns:p14="http://schemas.microsoft.com/office/powerpoint/2010/main" val="3345856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71CC5F-C51D-1B9C-F412-AFE4AF988E2C}"/>
              </a:ext>
              <a:ext uri="{C183D7F6-B498-43B3-948B-1728B52AA6E4}">
                <adec:decorative xmlns:adec="http://schemas.microsoft.com/office/drawing/2017/decorative" val="1"/>
              </a:ext>
            </a:extLst>
          </p:cNvPr>
          <p:cNvPicPr>
            <a:picLocks noChangeAspect="1"/>
          </p:cNvPicPr>
          <p:nvPr/>
        </p:nvPicPr>
        <p:blipFill rotWithShape="1">
          <a:blip r:embed="rId2"/>
          <a:srcRect l="3973" t="857"/>
          <a:stretch/>
        </p:blipFill>
        <p:spPr>
          <a:xfrm>
            <a:off x="0" y="0"/>
            <a:ext cx="3995627" cy="6673531"/>
          </a:xfrm>
          <a:prstGeom prst="rect">
            <a:avLst/>
          </a:prstGeom>
        </p:spPr>
      </p:pic>
      <p:sp>
        <p:nvSpPr>
          <p:cNvPr id="2" name="Title 1">
            <a:extLst>
              <a:ext uri="{FF2B5EF4-FFF2-40B4-BE49-F238E27FC236}">
                <a16:creationId xmlns:a16="http://schemas.microsoft.com/office/drawing/2014/main" id="{16265972-F38A-7045-FF49-DA1095992693}"/>
              </a:ext>
            </a:extLst>
          </p:cNvPr>
          <p:cNvSpPr>
            <a:spLocks noGrp="1"/>
          </p:cNvSpPr>
          <p:nvPr>
            <p:ph type="title"/>
          </p:nvPr>
        </p:nvSpPr>
        <p:spPr>
          <a:xfrm>
            <a:off x="315468" y="640080"/>
            <a:ext cx="3419856" cy="5586984"/>
          </a:xfrm>
        </p:spPr>
        <p:txBody>
          <a:bodyPr/>
          <a:lstStyle/>
          <a:p>
            <a:r>
              <a:rPr lang="en-US" dirty="0">
                <a:solidFill>
                  <a:schemeClr val="bg1"/>
                </a:solidFill>
              </a:rPr>
              <a:t>Viewing Reports</a:t>
            </a:r>
          </a:p>
        </p:txBody>
      </p:sp>
      <p:sp>
        <p:nvSpPr>
          <p:cNvPr id="4" name="Content Placeholder 3">
            <a:extLst>
              <a:ext uri="{FF2B5EF4-FFF2-40B4-BE49-F238E27FC236}">
                <a16:creationId xmlns:a16="http://schemas.microsoft.com/office/drawing/2014/main" id="{14BFDE5D-75D7-3064-44DD-946A88FECB77}"/>
              </a:ext>
            </a:extLst>
          </p:cNvPr>
          <p:cNvSpPr>
            <a:spLocks noGrp="1"/>
          </p:cNvSpPr>
          <p:nvPr>
            <p:ph sz="quarter" idx="11"/>
          </p:nvPr>
        </p:nvSpPr>
        <p:spPr>
          <a:xfrm>
            <a:off x="5149718" y="1197789"/>
            <a:ext cx="6017952" cy="4471566"/>
          </a:xfrm>
        </p:spPr>
        <p:txBody>
          <a:bodyPr anchor="ctr">
            <a:noAutofit/>
          </a:bodyPr>
          <a:lstStyle/>
          <a:p>
            <a:pPr>
              <a:spcBef>
                <a:spcPts val="800"/>
              </a:spcBef>
            </a:pPr>
            <a:r>
              <a:rPr lang="en-US" altLang="en-US" sz="2000" dirty="0"/>
              <a:t>Click Yes in Arena box at end of run</a:t>
            </a:r>
          </a:p>
          <a:p>
            <a:pPr marL="283464" lvl="1" indent="-283464">
              <a:spcBef>
                <a:spcPts val="0"/>
              </a:spcBef>
            </a:pPr>
            <a:r>
              <a:rPr lang="en-US" altLang="en-US" sz="2000" dirty="0"/>
              <a:t>Opens Excel and displays the model reports</a:t>
            </a:r>
          </a:p>
          <a:p>
            <a:pPr marL="283464" lvl="1" indent="-283464">
              <a:spcBef>
                <a:spcPts val="0"/>
              </a:spcBef>
            </a:pPr>
            <a:r>
              <a:rPr lang="en-US" altLang="en-US" sz="2000" dirty="0"/>
              <a:t>Remember to close all reports windows before future runs or save the Excel file under a different name if you wish to reference it later</a:t>
            </a:r>
          </a:p>
          <a:p>
            <a:pPr>
              <a:spcBef>
                <a:spcPts val="800"/>
              </a:spcBef>
            </a:pPr>
            <a:r>
              <a:rPr lang="en-US" altLang="en-US" sz="2000" dirty="0"/>
              <a:t>Times are in Base Time Units for model</a:t>
            </a:r>
          </a:p>
        </p:txBody>
      </p:sp>
      <p:sp>
        <p:nvSpPr>
          <p:cNvPr id="11" name="Slide Number Placeholder 10">
            <a:extLst>
              <a:ext uri="{FF2B5EF4-FFF2-40B4-BE49-F238E27FC236}">
                <a16:creationId xmlns:a16="http://schemas.microsoft.com/office/drawing/2014/main" id="{EDD1D592-CF0E-3E6E-0AF3-0D84D12BE552}"/>
              </a:ext>
            </a:extLst>
          </p:cNvPr>
          <p:cNvSpPr>
            <a:spLocks noGrp="1"/>
          </p:cNvSpPr>
          <p:nvPr>
            <p:ph type="sldNum" sz="quarter" idx="10"/>
          </p:nvPr>
        </p:nvSpPr>
        <p:spPr/>
        <p:txBody>
          <a:bodyPr/>
          <a:lstStyle/>
          <a:p>
            <a:fld id="{68151E55-6873-49E2-B8D5-2F265E6F1973}" type="slidenum">
              <a:rPr lang="en-US" smtClean="0"/>
              <a:t>45</a:t>
            </a:fld>
            <a:endParaRPr lang="en-US" dirty="0"/>
          </a:p>
        </p:txBody>
      </p:sp>
    </p:spTree>
    <p:extLst>
      <p:ext uri="{BB962C8B-B14F-4D97-AF65-F5344CB8AC3E}">
        <p14:creationId xmlns:p14="http://schemas.microsoft.com/office/powerpoint/2010/main" val="125737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9E270F-64AC-0DD2-5A31-9C95F7C51C6D}"/>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1578864"/>
          </a:xfrm>
          <a:prstGeom prst="rect">
            <a:avLst/>
          </a:prstGeom>
        </p:spPr>
      </p:pic>
      <p:sp>
        <p:nvSpPr>
          <p:cNvPr id="2" name="Title 1">
            <a:extLst>
              <a:ext uri="{FF2B5EF4-FFF2-40B4-BE49-F238E27FC236}">
                <a16:creationId xmlns:a16="http://schemas.microsoft.com/office/drawing/2014/main" id="{2FF08922-4EC0-0CFE-F098-D37EDE695276}"/>
              </a:ext>
            </a:extLst>
          </p:cNvPr>
          <p:cNvSpPr>
            <a:spLocks noGrp="1"/>
          </p:cNvSpPr>
          <p:nvPr>
            <p:ph type="title"/>
          </p:nvPr>
        </p:nvSpPr>
        <p:spPr>
          <a:xfrm>
            <a:off x="457200" y="450127"/>
            <a:ext cx="11277600" cy="678611"/>
          </a:xfrm>
        </p:spPr>
        <p:txBody>
          <a:bodyPr/>
          <a:lstStyle/>
          <a:p>
            <a:r>
              <a:rPr lang="en-US" dirty="0">
                <a:solidFill>
                  <a:schemeClr val="bg1"/>
                </a:solidFill>
              </a:rPr>
              <a:t>Arena Report</a:t>
            </a:r>
          </a:p>
        </p:txBody>
      </p:sp>
      <p:pic>
        <p:nvPicPr>
          <p:cNvPr id="5" name="Picture 4" descr="A screen grab of a spreadsheet consisting of 12 rows and 13 columns is given.">
            <a:extLst>
              <a:ext uri="{FF2B5EF4-FFF2-40B4-BE49-F238E27FC236}">
                <a16:creationId xmlns:a16="http://schemas.microsoft.com/office/drawing/2014/main" id="{18609C3C-F738-C818-F74E-A2C14111C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59" y="2029653"/>
            <a:ext cx="11501883" cy="3780253"/>
          </a:xfrm>
          <a:prstGeom prst="rect">
            <a:avLst/>
          </a:prstGeom>
        </p:spPr>
      </p:pic>
      <p:sp>
        <p:nvSpPr>
          <p:cNvPr id="9" name="Text Placeholder 8">
            <a:extLst>
              <a:ext uri="{FF2B5EF4-FFF2-40B4-BE49-F238E27FC236}">
                <a16:creationId xmlns:a16="http://schemas.microsoft.com/office/drawing/2014/main" id="{616FC569-DE11-DC65-9EF0-544E24C24D2A}"/>
              </a:ext>
            </a:extLst>
          </p:cNvPr>
          <p:cNvSpPr>
            <a:spLocks noGrp="1"/>
          </p:cNvSpPr>
          <p:nvPr>
            <p:ph type="body" sz="quarter" idx="14"/>
          </p:nvPr>
        </p:nvSpPr>
        <p:spPr/>
        <p:txBody>
          <a:bodyPr/>
          <a:lstStyle/>
          <a:p>
            <a:r>
              <a:rPr lang="en-US" dirty="0">
                <a:hlinkClick r:id="rId4" action="ppaction://hlinksldjump"/>
              </a:rPr>
              <a:t>Access the text alternative for slide images.</a:t>
            </a:r>
            <a:endParaRPr lang="en-US" dirty="0"/>
          </a:p>
        </p:txBody>
      </p:sp>
      <p:sp>
        <p:nvSpPr>
          <p:cNvPr id="6" name="Slide Number Placeholder 5">
            <a:extLst>
              <a:ext uri="{FF2B5EF4-FFF2-40B4-BE49-F238E27FC236}">
                <a16:creationId xmlns:a16="http://schemas.microsoft.com/office/drawing/2014/main" id="{7199DC04-94AA-F0D6-8FFE-052B5EBDABE3}"/>
              </a:ext>
            </a:extLst>
          </p:cNvPr>
          <p:cNvSpPr>
            <a:spLocks noGrp="1"/>
          </p:cNvSpPr>
          <p:nvPr>
            <p:ph type="sldNum" sz="quarter" idx="10"/>
          </p:nvPr>
        </p:nvSpPr>
        <p:spPr/>
        <p:txBody>
          <a:bodyPr/>
          <a:lstStyle/>
          <a:p>
            <a:fld id="{68151E55-6873-49E2-B8D5-2F265E6F1973}" type="slidenum">
              <a:rPr lang="en-US" smtClean="0"/>
              <a:t>46</a:t>
            </a:fld>
            <a:endParaRPr lang="en-US" dirty="0"/>
          </a:p>
        </p:txBody>
      </p:sp>
    </p:spTree>
    <p:extLst>
      <p:ext uri="{BB962C8B-B14F-4D97-AF65-F5344CB8AC3E}">
        <p14:creationId xmlns:p14="http://schemas.microsoft.com/office/powerpoint/2010/main" val="1329286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71CC5F-C51D-1B9C-F412-AFE4AF988E2C}"/>
              </a:ext>
              <a:ext uri="{C183D7F6-B498-43B3-948B-1728B52AA6E4}">
                <adec:decorative xmlns:adec="http://schemas.microsoft.com/office/drawing/2017/decorative" val="1"/>
              </a:ext>
            </a:extLst>
          </p:cNvPr>
          <p:cNvPicPr>
            <a:picLocks noChangeAspect="1"/>
          </p:cNvPicPr>
          <p:nvPr/>
        </p:nvPicPr>
        <p:blipFill rotWithShape="1">
          <a:blip r:embed="rId2"/>
          <a:srcRect l="3973" t="857"/>
          <a:stretch/>
        </p:blipFill>
        <p:spPr>
          <a:xfrm>
            <a:off x="0" y="0"/>
            <a:ext cx="3995627" cy="6673531"/>
          </a:xfrm>
          <a:prstGeom prst="rect">
            <a:avLst/>
          </a:prstGeom>
        </p:spPr>
      </p:pic>
      <p:sp>
        <p:nvSpPr>
          <p:cNvPr id="2" name="Title 1">
            <a:extLst>
              <a:ext uri="{FF2B5EF4-FFF2-40B4-BE49-F238E27FC236}">
                <a16:creationId xmlns:a16="http://schemas.microsoft.com/office/drawing/2014/main" id="{16265972-F38A-7045-FF49-DA1095992693}"/>
              </a:ext>
            </a:extLst>
          </p:cNvPr>
          <p:cNvSpPr>
            <a:spLocks noGrp="1"/>
          </p:cNvSpPr>
          <p:nvPr>
            <p:ph type="title"/>
          </p:nvPr>
        </p:nvSpPr>
        <p:spPr>
          <a:xfrm>
            <a:off x="315468" y="640080"/>
            <a:ext cx="3419856" cy="5586984"/>
          </a:xfrm>
        </p:spPr>
        <p:txBody>
          <a:bodyPr/>
          <a:lstStyle/>
          <a:p>
            <a:r>
              <a:rPr lang="en-US" dirty="0">
                <a:solidFill>
                  <a:schemeClr val="bg1"/>
                </a:solidFill>
              </a:rPr>
              <a:t>Types of Statistics Reported</a:t>
            </a:r>
          </a:p>
        </p:txBody>
      </p:sp>
      <p:sp>
        <p:nvSpPr>
          <p:cNvPr id="4" name="Content Placeholder 3">
            <a:extLst>
              <a:ext uri="{FF2B5EF4-FFF2-40B4-BE49-F238E27FC236}">
                <a16:creationId xmlns:a16="http://schemas.microsoft.com/office/drawing/2014/main" id="{14BFDE5D-75D7-3064-44DD-946A88FECB77}"/>
              </a:ext>
            </a:extLst>
          </p:cNvPr>
          <p:cNvSpPr>
            <a:spLocks noGrp="1"/>
          </p:cNvSpPr>
          <p:nvPr>
            <p:ph sz="quarter" idx="11"/>
          </p:nvPr>
        </p:nvSpPr>
        <p:spPr>
          <a:xfrm>
            <a:off x="4960332" y="1197788"/>
            <a:ext cx="6541551" cy="5029275"/>
          </a:xfrm>
        </p:spPr>
        <p:txBody>
          <a:bodyPr anchor="t">
            <a:noAutofit/>
          </a:bodyPr>
          <a:lstStyle/>
          <a:p>
            <a:pPr>
              <a:spcBef>
                <a:spcPts val="800"/>
              </a:spcBef>
            </a:pPr>
            <a:r>
              <a:rPr lang="en-US" altLang="en-US" sz="2000" dirty="0"/>
              <a:t>Many output statistics are one of three types:</a:t>
            </a:r>
          </a:p>
          <a:p>
            <a:pPr marL="283464" lvl="1" indent="-283464"/>
            <a:r>
              <a:rPr lang="en-US" altLang="en-US" sz="2000" i="1" dirty="0"/>
              <a:t>Discrete Time Statistics (Tally)</a:t>
            </a:r>
            <a:r>
              <a:rPr lang="en-US" altLang="en-US" sz="2000" dirty="0"/>
              <a:t> – avg., max, min of a discrete list of numbers</a:t>
            </a:r>
          </a:p>
          <a:p>
            <a:pPr marL="566928" lvl="2">
              <a:spcBef>
                <a:spcPts val="0"/>
              </a:spcBef>
            </a:pPr>
            <a:r>
              <a:rPr lang="en-US" altLang="en-US" dirty="0"/>
              <a:t>Used for discrete-time output processes like waiting times in queue, total times in system</a:t>
            </a:r>
          </a:p>
          <a:p>
            <a:pPr marL="283464" lvl="1" indent="-283464"/>
            <a:r>
              <a:rPr lang="en-US" altLang="en-US" sz="2000" i="1" dirty="0"/>
              <a:t>Continuous-Time (Time persistent)</a:t>
            </a:r>
            <a:r>
              <a:rPr lang="en-US" altLang="en-US" sz="2000" dirty="0"/>
              <a:t> – time-average, max, min of a plot of something where </a:t>
            </a:r>
            <a:r>
              <a:rPr lang="en-US" altLang="en-US" sz="2000" i="1" dirty="0"/>
              <a:t>x</a:t>
            </a:r>
            <a:r>
              <a:rPr lang="en-US" altLang="en-US" sz="2000" dirty="0"/>
              <a:t>-axis is continuous time</a:t>
            </a:r>
          </a:p>
          <a:p>
            <a:pPr marL="566928" lvl="2">
              <a:spcBef>
                <a:spcPts val="0"/>
              </a:spcBef>
            </a:pPr>
            <a:r>
              <a:rPr lang="en-US" altLang="en-US" dirty="0"/>
              <a:t>Used for continuous-time output processes like queue lengths, WIP, server-busy functions (for utilizations)</a:t>
            </a:r>
          </a:p>
          <a:p>
            <a:pPr marL="283464" lvl="1" indent="-283464"/>
            <a:r>
              <a:rPr lang="en-US" altLang="en-US" sz="2000" i="1" dirty="0"/>
              <a:t>Counter</a:t>
            </a:r>
            <a:r>
              <a:rPr lang="en-US" altLang="en-US" sz="2000" dirty="0"/>
              <a:t> – accumulated sums of something, usually just nose counts of how many times something happened</a:t>
            </a:r>
          </a:p>
          <a:p>
            <a:pPr marL="566928" lvl="2">
              <a:spcBef>
                <a:spcPts val="0"/>
              </a:spcBef>
            </a:pPr>
            <a:r>
              <a:rPr lang="en-US" altLang="en-US" dirty="0"/>
              <a:t>Often used to count entities passing through a point in model</a:t>
            </a:r>
          </a:p>
        </p:txBody>
      </p:sp>
      <p:sp>
        <p:nvSpPr>
          <p:cNvPr id="11" name="Slide Number Placeholder 10">
            <a:extLst>
              <a:ext uri="{FF2B5EF4-FFF2-40B4-BE49-F238E27FC236}">
                <a16:creationId xmlns:a16="http://schemas.microsoft.com/office/drawing/2014/main" id="{EDD1D592-CF0E-3E6E-0AF3-0D84D12BE552}"/>
              </a:ext>
            </a:extLst>
          </p:cNvPr>
          <p:cNvSpPr>
            <a:spLocks noGrp="1"/>
          </p:cNvSpPr>
          <p:nvPr>
            <p:ph type="sldNum" sz="quarter" idx="10"/>
          </p:nvPr>
        </p:nvSpPr>
        <p:spPr/>
        <p:txBody>
          <a:bodyPr/>
          <a:lstStyle/>
          <a:p>
            <a:fld id="{68151E55-6873-49E2-B8D5-2F265E6F1973}" type="slidenum">
              <a:rPr lang="en-US" smtClean="0"/>
              <a:t>47</a:t>
            </a:fld>
            <a:endParaRPr lang="en-US" dirty="0"/>
          </a:p>
        </p:txBody>
      </p:sp>
    </p:spTree>
    <p:extLst>
      <p:ext uri="{BB962C8B-B14F-4D97-AF65-F5344CB8AC3E}">
        <p14:creationId xmlns:p14="http://schemas.microsoft.com/office/powerpoint/2010/main" val="4253569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957456B-450E-920B-E707-C6ECBA70581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4072128" cy="6673531"/>
          </a:xfrm>
          <a:prstGeom prst="rect">
            <a:avLst/>
          </a:prstGeom>
        </p:spPr>
      </p:pic>
      <p:sp>
        <p:nvSpPr>
          <p:cNvPr id="2" name="Title 1">
            <a:extLst>
              <a:ext uri="{FF2B5EF4-FFF2-40B4-BE49-F238E27FC236}">
                <a16:creationId xmlns:a16="http://schemas.microsoft.com/office/drawing/2014/main" id="{16265972-F38A-7045-FF49-DA1095992693}"/>
              </a:ext>
            </a:extLst>
          </p:cNvPr>
          <p:cNvSpPr>
            <a:spLocks noGrp="1"/>
          </p:cNvSpPr>
          <p:nvPr>
            <p:ph type="title"/>
          </p:nvPr>
        </p:nvSpPr>
        <p:spPr>
          <a:xfrm>
            <a:off x="326136" y="640080"/>
            <a:ext cx="3419856" cy="5586984"/>
          </a:xfrm>
        </p:spPr>
        <p:txBody>
          <a:bodyPr/>
          <a:lstStyle/>
          <a:p>
            <a:r>
              <a:rPr lang="en-US" dirty="0">
                <a:solidFill>
                  <a:schemeClr val="bg1"/>
                </a:solidFill>
              </a:rPr>
              <a:t>Build It Yourself – Best Way to Learn</a:t>
            </a:r>
          </a:p>
        </p:txBody>
      </p:sp>
      <p:pic>
        <p:nvPicPr>
          <p:cNvPr id="12" name="Picture 11">
            <a:extLst>
              <a:ext uri="{FF2B5EF4-FFF2-40B4-BE49-F238E27FC236}">
                <a16:creationId xmlns:a16="http://schemas.microsoft.com/office/drawing/2014/main" id="{E2EDE0A7-B500-9B29-9BA8-77038D3C4A0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13354" y="640080"/>
            <a:ext cx="6279424" cy="5505165"/>
          </a:xfrm>
          <a:prstGeom prst="rect">
            <a:avLst/>
          </a:prstGeom>
        </p:spPr>
      </p:pic>
      <p:sp>
        <p:nvSpPr>
          <p:cNvPr id="13" name="Content Placeholder 12">
            <a:extLst>
              <a:ext uri="{FF2B5EF4-FFF2-40B4-BE49-F238E27FC236}">
                <a16:creationId xmlns:a16="http://schemas.microsoft.com/office/drawing/2014/main" id="{5562591A-B63E-8588-A17E-02ED3C5FAF1A}"/>
              </a:ext>
            </a:extLst>
          </p:cNvPr>
          <p:cNvSpPr>
            <a:spLocks noGrp="1"/>
          </p:cNvSpPr>
          <p:nvPr>
            <p:ph sz="quarter" idx="11"/>
          </p:nvPr>
        </p:nvSpPr>
        <p:spPr>
          <a:xfrm>
            <a:off x="5543334" y="670060"/>
            <a:ext cx="6263640" cy="933888"/>
          </a:xfrm>
        </p:spPr>
        <p:txBody>
          <a:bodyPr anchor="ctr">
            <a:noAutofit/>
          </a:bodyPr>
          <a:lstStyle/>
          <a:p>
            <a:pPr lvl="0"/>
            <a:r>
              <a:rPr lang="en-US" sz="2400" dirty="0"/>
              <a:t>Build same model from scratch – details in text</a:t>
            </a:r>
          </a:p>
        </p:txBody>
      </p:sp>
      <p:sp>
        <p:nvSpPr>
          <p:cNvPr id="3" name="Content Placeholder 2">
            <a:extLst>
              <a:ext uri="{FF2B5EF4-FFF2-40B4-BE49-F238E27FC236}">
                <a16:creationId xmlns:a16="http://schemas.microsoft.com/office/drawing/2014/main" id="{0AB5574F-78AC-FD73-A48C-62B8ED2F120B}"/>
              </a:ext>
            </a:extLst>
          </p:cNvPr>
          <p:cNvSpPr>
            <a:spLocks noGrp="1"/>
          </p:cNvSpPr>
          <p:nvPr>
            <p:ph sz="quarter" idx="14"/>
          </p:nvPr>
        </p:nvSpPr>
        <p:spPr>
          <a:xfrm>
            <a:off x="5543334" y="1713576"/>
            <a:ext cx="6263639" cy="933888"/>
          </a:xfrm>
        </p:spPr>
        <p:txBody>
          <a:bodyPr anchor="ctr">
            <a:noAutofit/>
          </a:bodyPr>
          <a:lstStyle/>
          <a:p>
            <a:pPr lvl="0"/>
            <a:r>
              <a:rPr lang="en-US" sz="2400" dirty="0"/>
              <a:t>Handy user-interface tricks:</a:t>
            </a:r>
          </a:p>
        </p:txBody>
      </p:sp>
      <p:sp>
        <p:nvSpPr>
          <p:cNvPr id="4" name="Content Placeholder 3">
            <a:extLst>
              <a:ext uri="{FF2B5EF4-FFF2-40B4-BE49-F238E27FC236}">
                <a16:creationId xmlns:a16="http://schemas.microsoft.com/office/drawing/2014/main" id="{7E173DE5-709B-49FD-41EE-4F70823F5AA0}"/>
              </a:ext>
            </a:extLst>
          </p:cNvPr>
          <p:cNvSpPr>
            <a:spLocks noGrp="1"/>
          </p:cNvSpPr>
          <p:nvPr>
            <p:ph sz="quarter" idx="15"/>
          </p:nvPr>
        </p:nvSpPr>
        <p:spPr>
          <a:xfrm>
            <a:off x="5543334" y="2667151"/>
            <a:ext cx="6119013" cy="1448747"/>
          </a:xfrm>
        </p:spPr>
        <p:txBody>
          <a:bodyPr>
            <a:noAutofit/>
          </a:bodyPr>
          <a:lstStyle/>
          <a:p>
            <a:pPr marL="283464" lvl="0" indent="-283464">
              <a:lnSpc>
                <a:spcPct val="95000"/>
              </a:lnSpc>
              <a:spcAft>
                <a:spcPts val="400"/>
              </a:spcAft>
              <a:buFont typeface="Arial" panose="020B0604020202020204" pitchFamily="34" charset="0"/>
              <a:buChar char="•"/>
            </a:pPr>
            <a:r>
              <a:rPr lang="en-US" sz="1800" dirty="0"/>
              <a:t>Right-click in an empty spot in flowchart view – small box of options, including Repeat Last Action .</a:t>
            </a:r>
            <a:r>
              <a:rPr lang="en-US" sz="100" dirty="0"/>
              <a:t> </a:t>
            </a:r>
            <a:r>
              <a:rPr lang="en-US" sz="1800" dirty="0"/>
              <a:t>.</a:t>
            </a:r>
            <a:r>
              <a:rPr lang="en-US" sz="100" dirty="0"/>
              <a:t> </a:t>
            </a:r>
            <a:r>
              <a:rPr lang="en-US" sz="1800" dirty="0"/>
              <a:t>. useful in repetitive editing like placing lots of same module type</a:t>
            </a:r>
          </a:p>
          <a:p>
            <a:pPr marL="283464" lvl="0" indent="-283464">
              <a:lnSpc>
                <a:spcPct val="95000"/>
              </a:lnSpc>
              <a:spcAft>
                <a:spcPts val="400"/>
              </a:spcAft>
              <a:buFont typeface="Arial" panose="020B0604020202020204" pitchFamily="34" charset="0"/>
              <a:buChar char="•"/>
            </a:pPr>
            <a:r>
              <a:rPr lang="en-US" sz="1800" dirty="0" err="1"/>
              <a:t>Ctrl+D</a:t>
            </a:r>
            <a:r>
              <a:rPr lang="en-US" sz="1800" dirty="0"/>
              <a:t> or Ins key – duplicates whatever’s selected in flowchart view, offsetting it a bit .</a:t>
            </a:r>
            <a:r>
              <a:rPr lang="en-US" sz="100" dirty="0"/>
              <a:t> </a:t>
            </a:r>
            <a:r>
              <a:rPr lang="en-US" sz="1800" dirty="0"/>
              <a:t>.</a:t>
            </a:r>
            <a:r>
              <a:rPr lang="en-US" sz="100" dirty="0"/>
              <a:t> </a:t>
            </a:r>
            <a:r>
              <a:rPr lang="en-US" sz="1800" dirty="0"/>
              <a:t>. drag elsewhere, edit</a:t>
            </a:r>
          </a:p>
        </p:txBody>
      </p:sp>
      <p:sp>
        <p:nvSpPr>
          <p:cNvPr id="5" name="Content Placeholder 4">
            <a:extLst>
              <a:ext uri="{FF2B5EF4-FFF2-40B4-BE49-F238E27FC236}">
                <a16:creationId xmlns:a16="http://schemas.microsoft.com/office/drawing/2014/main" id="{3C9818E1-EF8A-9D8D-6722-7C7263BA78DD}"/>
              </a:ext>
            </a:extLst>
          </p:cNvPr>
          <p:cNvSpPr>
            <a:spLocks noGrp="1"/>
          </p:cNvSpPr>
          <p:nvPr>
            <p:ph sz="quarter" idx="16"/>
          </p:nvPr>
        </p:nvSpPr>
        <p:spPr>
          <a:xfrm>
            <a:off x="5543334" y="4120596"/>
            <a:ext cx="6119013" cy="933888"/>
          </a:xfrm>
        </p:spPr>
        <p:txBody>
          <a:bodyPr anchor="ctr">
            <a:normAutofit/>
          </a:bodyPr>
          <a:lstStyle/>
          <a:p>
            <a:pPr lvl="0"/>
            <a:r>
              <a:rPr lang="en-US" sz="2400" dirty="0"/>
              <a:t>Open new (blank) model window – name it, save it, maybe maximize it</a:t>
            </a:r>
          </a:p>
        </p:txBody>
      </p:sp>
      <p:sp>
        <p:nvSpPr>
          <p:cNvPr id="6" name="Content Placeholder 5">
            <a:extLst>
              <a:ext uri="{FF2B5EF4-FFF2-40B4-BE49-F238E27FC236}">
                <a16:creationId xmlns:a16="http://schemas.microsoft.com/office/drawing/2014/main" id="{26E1F212-8869-4B73-7600-7093922054AC}"/>
              </a:ext>
            </a:extLst>
          </p:cNvPr>
          <p:cNvSpPr>
            <a:spLocks noGrp="1"/>
          </p:cNvSpPr>
          <p:nvPr>
            <p:ph sz="quarter" idx="17"/>
          </p:nvPr>
        </p:nvSpPr>
        <p:spPr>
          <a:xfrm>
            <a:off x="5543334" y="5144424"/>
            <a:ext cx="6263642" cy="935686"/>
          </a:xfrm>
        </p:spPr>
        <p:txBody>
          <a:bodyPr anchor="ctr">
            <a:normAutofit/>
          </a:bodyPr>
          <a:lstStyle/>
          <a:p>
            <a:r>
              <a:rPr lang="en-US" sz="2400" dirty="0"/>
              <a:t>Attach modeling panels you’ll need to Project Bar if not there</a:t>
            </a:r>
          </a:p>
        </p:txBody>
      </p:sp>
      <p:sp>
        <p:nvSpPr>
          <p:cNvPr id="11" name="Slide Number Placeholder 10">
            <a:extLst>
              <a:ext uri="{FF2B5EF4-FFF2-40B4-BE49-F238E27FC236}">
                <a16:creationId xmlns:a16="http://schemas.microsoft.com/office/drawing/2014/main" id="{EDD1D592-CF0E-3E6E-0AF3-0D84D12BE552}"/>
              </a:ext>
            </a:extLst>
          </p:cNvPr>
          <p:cNvSpPr>
            <a:spLocks noGrp="1"/>
          </p:cNvSpPr>
          <p:nvPr>
            <p:ph type="sldNum" sz="quarter" idx="10"/>
          </p:nvPr>
        </p:nvSpPr>
        <p:spPr/>
        <p:txBody>
          <a:bodyPr/>
          <a:lstStyle/>
          <a:p>
            <a:fld id="{68151E55-6873-49E2-B8D5-2F265E6F1973}" type="slidenum">
              <a:rPr lang="en-US" smtClean="0"/>
              <a:t>48</a:t>
            </a:fld>
            <a:endParaRPr lang="en-US" dirty="0"/>
          </a:p>
        </p:txBody>
      </p:sp>
    </p:spTree>
    <p:extLst>
      <p:ext uri="{BB962C8B-B14F-4D97-AF65-F5344CB8AC3E}">
        <p14:creationId xmlns:p14="http://schemas.microsoft.com/office/powerpoint/2010/main" val="57390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957456B-450E-920B-E707-C6ECBA70581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4072128" cy="6673531"/>
          </a:xfrm>
          <a:prstGeom prst="rect">
            <a:avLst/>
          </a:prstGeom>
        </p:spPr>
      </p:pic>
      <p:sp>
        <p:nvSpPr>
          <p:cNvPr id="2" name="Title 1">
            <a:extLst>
              <a:ext uri="{FF2B5EF4-FFF2-40B4-BE49-F238E27FC236}">
                <a16:creationId xmlns:a16="http://schemas.microsoft.com/office/drawing/2014/main" id="{16265972-F38A-7045-FF49-DA1095992693}"/>
              </a:ext>
            </a:extLst>
          </p:cNvPr>
          <p:cNvSpPr>
            <a:spLocks noGrp="1"/>
          </p:cNvSpPr>
          <p:nvPr>
            <p:ph type="title"/>
          </p:nvPr>
        </p:nvSpPr>
        <p:spPr>
          <a:xfrm>
            <a:off x="326136" y="640080"/>
            <a:ext cx="3419856" cy="5586984"/>
          </a:xfrm>
        </p:spPr>
        <p:txBody>
          <a:bodyPr/>
          <a:lstStyle/>
          <a:p>
            <a:r>
              <a:rPr lang="en-US" dirty="0">
                <a:solidFill>
                  <a:schemeClr val="bg1"/>
                </a:solidFill>
              </a:rPr>
              <a:t>Build It Yourself</a:t>
            </a:r>
          </a:p>
        </p:txBody>
      </p:sp>
      <p:pic>
        <p:nvPicPr>
          <p:cNvPr id="26" name="Picture 25" descr="A flowchart with 5 blocks. It starts with Place, connect flowchart modules and ends with Edit Run &gt; Settings &gt; Setup dialog.">
            <a:extLst>
              <a:ext uri="{FF2B5EF4-FFF2-40B4-BE49-F238E27FC236}">
                <a16:creationId xmlns:a16="http://schemas.microsoft.com/office/drawing/2014/main" id="{9B05984E-7247-233D-42FF-72CFED688D36}"/>
              </a:ext>
            </a:extLst>
          </p:cNvPr>
          <p:cNvPicPr>
            <a:picLocks noChangeAspect="1"/>
          </p:cNvPicPr>
          <p:nvPr/>
        </p:nvPicPr>
        <p:blipFill>
          <a:blip r:embed="rId4"/>
          <a:stretch>
            <a:fillRect/>
          </a:stretch>
        </p:blipFill>
        <p:spPr>
          <a:xfrm>
            <a:off x="4986257" y="625351"/>
            <a:ext cx="6267231" cy="5517358"/>
          </a:xfrm>
          <a:prstGeom prst="rect">
            <a:avLst/>
          </a:prstGeom>
        </p:spPr>
      </p:pic>
      <p:sp>
        <p:nvSpPr>
          <p:cNvPr id="8" name="Text Placeholder 7">
            <a:extLst>
              <a:ext uri="{FF2B5EF4-FFF2-40B4-BE49-F238E27FC236}">
                <a16:creationId xmlns:a16="http://schemas.microsoft.com/office/drawing/2014/main" id="{769D960D-9696-B2B9-C193-0DCC97CAD3C6}"/>
              </a:ext>
            </a:extLst>
          </p:cNvPr>
          <p:cNvSpPr>
            <a:spLocks noGrp="1"/>
          </p:cNvSpPr>
          <p:nvPr>
            <p:ph type="body" sz="quarter" idx="19"/>
          </p:nvPr>
        </p:nvSpPr>
        <p:spPr/>
        <p:txBody>
          <a:bodyPr/>
          <a:lstStyle/>
          <a:p>
            <a:r>
              <a:rPr lang="en-US" dirty="0">
                <a:hlinkClick r:id="rId5" action="ppaction://hlinksldjump"/>
              </a:rPr>
              <a:t>Access the text alternative for slide images.</a:t>
            </a:r>
            <a:endParaRPr lang="en-US" dirty="0"/>
          </a:p>
        </p:txBody>
      </p:sp>
      <p:sp>
        <p:nvSpPr>
          <p:cNvPr id="11" name="Slide Number Placeholder 10">
            <a:extLst>
              <a:ext uri="{FF2B5EF4-FFF2-40B4-BE49-F238E27FC236}">
                <a16:creationId xmlns:a16="http://schemas.microsoft.com/office/drawing/2014/main" id="{EDD1D592-CF0E-3E6E-0AF3-0D84D12BE552}"/>
              </a:ext>
            </a:extLst>
          </p:cNvPr>
          <p:cNvSpPr>
            <a:spLocks noGrp="1"/>
          </p:cNvSpPr>
          <p:nvPr>
            <p:ph type="sldNum" sz="quarter" idx="10"/>
          </p:nvPr>
        </p:nvSpPr>
        <p:spPr/>
        <p:txBody>
          <a:bodyPr/>
          <a:lstStyle/>
          <a:p>
            <a:fld id="{68151E55-6873-49E2-B8D5-2F265E6F1973}" type="slidenum">
              <a:rPr lang="en-US" smtClean="0"/>
              <a:t>49</a:t>
            </a:fld>
            <a:endParaRPr lang="en-US" dirty="0"/>
          </a:p>
        </p:txBody>
      </p:sp>
    </p:spTree>
    <p:extLst>
      <p:ext uri="{BB962C8B-B14F-4D97-AF65-F5344CB8AC3E}">
        <p14:creationId xmlns:p14="http://schemas.microsoft.com/office/powerpoint/2010/main" val="260551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F2A0F96-3167-40C2-3DE7-1D7D81F3EF9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2170176"/>
          </a:xfrm>
          <a:prstGeom prst="rect">
            <a:avLst/>
          </a:prstGeom>
        </p:spPr>
      </p:pic>
      <p:sp>
        <p:nvSpPr>
          <p:cNvPr id="2" name="Title 1">
            <a:extLst>
              <a:ext uri="{FF2B5EF4-FFF2-40B4-BE49-F238E27FC236}">
                <a16:creationId xmlns:a16="http://schemas.microsoft.com/office/drawing/2014/main" id="{2FF08922-4EC0-0CFE-F098-D37EDE695276}"/>
              </a:ext>
            </a:extLst>
          </p:cNvPr>
          <p:cNvSpPr>
            <a:spLocks noGrp="1"/>
          </p:cNvSpPr>
          <p:nvPr>
            <p:ph type="title"/>
          </p:nvPr>
        </p:nvSpPr>
        <p:spPr>
          <a:xfrm>
            <a:off x="457200" y="424689"/>
            <a:ext cx="11277600" cy="1320799"/>
          </a:xfrm>
        </p:spPr>
        <p:txBody>
          <a:bodyPr/>
          <a:lstStyle/>
          <a:p>
            <a:r>
              <a:rPr lang="en-US" dirty="0">
                <a:solidFill>
                  <a:schemeClr val="bg1"/>
                </a:solidFill>
              </a:rPr>
              <a:t>Tour of the Application Begins!</a:t>
            </a:r>
          </a:p>
        </p:txBody>
      </p:sp>
      <p:pic>
        <p:nvPicPr>
          <p:cNvPr id="11" name="Picture 10" descr="Six blocks, four blocks are in series and the third block gets divided into two blocks.">
            <a:extLst>
              <a:ext uri="{FF2B5EF4-FFF2-40B4-BE49-F238E27FC236}">
                <a16:creationId xmlns:a16="http://schemas.microsoft.com/office/drawing/2014/main" id="{66A562CD-2318-0C5B-B0F7-53E956D90D23}"/>
              </a:ext>
            </a:extLst>
          </p:cNvPr>
          <p:cNvPicPr>
            <a:picLocks noChangeAspect="1"/>
          </p:cNvPicPr>
          <p:nvPr/>
        </p:nvPicPr>
        <p:blipFill>
          <a:blip r:embed="rId3"/>
          <a:stretch>
            <a:fillRect/>
          </a:stretch>
        </p:blipFill>
        <p:spPr>
          <a:xfrm>
            <a:off x="633511" y="2463147"/>
            <a:ext cx="10924979" cy="3700593"/>
          </a:xfrm>
          <a:prstGeom prst="rect">
            <a:avLst/>
          </a:prstGeom>
        </p:spPr>
      </p:pic>
      <p:sp>
        <p:nvSpPr>
          <p:cNvPr id="4" name="Text Placeholder 3">
            <a:extLst>
              <a:ext uri="{FF2B5EF4-FFF2-40B4-BE49-F238E27FC236}">
                <a16:creationId xmlns:a16="http://schemas.microsoft.com/office/drawing/2014/main" id="{9A2069B0-4098-AEF8-4462-78A9D006562A}"/>
              </a:ext>
            </a:extLst>
          </p:cNvPr>
          <p:cNvSpPr>
            <a:spLocks noGrp="1"/>
          </p:cNvSpPr>
          <p:nvPr>
            <p:ph type="body" sz="quarter" idx="14"/>
          </p:nvPr>
        </p:nvSpPr>
        <p:spPr/>
        <p:txBody>
          <a:bodyPr/>
          <a:lstStyle/>
          <a:p>
            <a:r>
              <a:rPr lang="en-US" dirty="0">
                <a:hlinkClick r:id="rId4" action="ppaction://hlinksldjump"/>
              </a:rPr>
              <a:t>Access the text alternative for slide images.</a:t>
            </a:r>
            <a:endParaRPr lang="en-US" dirty="0"/>
          </a:p>
        </p:txBody>
      </p:sp>
      <p:sp>
        <p:nvSpPr>
          <p:cNvPr id="6" name="Slide Number Placeholder 5">
            <a:extLst>
              <a:ext uri="{FF2B5EF4-FFF2-40B4-BE49-F238E27FC236}">
                <a16:creationId xmlns:a16="http://schemas.microsoft.com/office/drawing/2014/main" id="{7199DC04-94AA-F0D6-8FFE-052B5EBDABE3}"/>
              </a:ext>
            </a:extLst>
          </p:cNvPr>
          <p:cNvSpPr>
            <a:spLocks noGrp="1"/>
          </p:cNvSpPr>
          <p:nvPr>
            <p:ph type="sldNum" sz="quarter" idx="10"/>
          </p:nvPr>
        </p:nvSpPr>
        <p:spPr/>
        <p:txBody>
          <a:bodyPr/>
          <a:lstStyle/>
          <a:p>
            <a:fld id="{68151E55-6873-49E2-B8D5-2F265E6F1973}" type="slidenum">
              <a:rPr lang="en-US" smtClean="0"/>
              <a:t>5</a:t>
            </a:fld>
            <a:endParaRPr lang="en-US" dirty="0"/>
          </a:p>
        </p:txBody>
      </p:sp>
    </p:spTree>
    <p:extLst>
      <p:ext uri="{BB962C8B-B14F-4D97-AF65-F5344CB8AC3E}">
        <p14:creationId xmlns:p14="http://schemas.microsoft.com/office/powerpoint/2010/main" val="3561850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E9432-9A2C-DA2B-8E1F-317923E40C4C}"/>
              </a:ext>
            </a:extLst>
          </p:cNvPr>
          <p:cNvSpPr>
            <a:spLocks noGrp="1"/>
          </p:cNvSpPr>
          <p:nvPr>
            <p:ph type="title"/>
          </p:nvPr>
        </p:nvSpPr>
        <p:spPr>
          <a:xfrm>
            <a:off x="457200" y="154901"/>
            <a:ext cx="11277600" cy="1449048"/>
          </a:xfrm>
        </p:spPr>
        <p:txBody>
          <a:bodyPr/>
          <a:lstStyle/>
          <a:p>
            <a:r>
              <a:rPr lang="en-US" altLang="en-US" dirty="0"/>
              <a:t>Case Study:  Specialized Serial vs. Generalized Parallel Processing</a:t>
            </a:r>
            <a:endParaRPr lang="en-US" dirty="0"/>
          </a:p>
        </p:txBody>
      </p:sp>
      <p:sp>
        <p:nvSpPr>
          <p:cNvPr id="3" name="Content Placeholder 2">
            <a:extLst>
              <a:ext uri="{FF2B5EF4-FFF2-40B4-BE49-F238E27FC236}">
                <a16:creationId xmlns:a16="http://schemas.microsoft.com/office/drawing/2014/main" id="{07C32C9F-4C0D-0099-92B7-0CC1E8DA6106}"/>
              </a:ext>
            </a:extLst>
          </p:cNvPr>
          <p:cNvSpPr>
            <a:spLocks noGrp="1"/>
          </p:cNvSpPr>
          <p:nvPr>
            <p:ph sz="quarter" idx="11"/>
          </p:nvPr>
        </p:nvSpPr>
        <p:spPr>
          <a:xfrm>
            <a:off x="845695" y="1693889"/>
            <a:ext cx="10500610" cy="4826832"/>
          </a:xfrm>
        </p:spPr>
        <p:txBody>
          <a:bodyPr>
            <a:normAutofit/>
          </a:bodyPr>
          <a:lstStyle/>
          <a:p>
            <a:pPr>
              <a:lnSpc>
                <a:spcPct val="95000"/>
              </a:lnSpc>
            </a:pPr>
            <a:r>
              <a:rPr lang="en-US" altLang="en-US" sz="2400" dirty="0"/>
              <a:t>Loan applications go through four steps</a:t>
            </a:r>
          </a:p>
          <a:p>
            <a:pPr marL="283464" lvl="1" indent="-283464">
              <a:lnSpc>
                <a:spcPct val="95000"/>
              </a:lnSpc>
              <a:spcBef>
                <a:spcPts val="0"/>
              </a:spcBef>
            </a:pPr>
            <a:r>
              <a:rPr lang="en-US" altLang="en-US" sz="2400" dirty="0"/>
              <a:t>Check credit, prepare covenant, price loan, disburse funds</a:t>
            </a:r>
          </a:p>
          <a:p>
            <a:pPr marL="283464" lvl="1" indent="-283464">
              <a:lnSpc>
                <a:spcPct val="95000"/>
              </a:lnSpc>
              <a:spcBef>
                <a:spcPts val="0"/>
              </a:spcBef>
            </a:pPr>
            <a:r>
              <a:rPr lang="en-US" altLang="en-US" sz="2400" dirty="0"/>
              <a:t>Each step takes expo (1 hour)</a:t>
            </a:r>
          </a:p>
          <a:p>
            <a:pPr marL="283464" lvl="1" indent="-283464">
              <a:lnSpc>
                <a:spcPct val="95000"/>
              </a:lnSpc>
              <a:spcBef>
                <a:spcPts val="0"/>
              </a:spcBef>
            </a:pPr>
            <a:r>
              <a:rPr lang="en-US" altLang="en-US" sz="2400" dirty="0"/>
              <a:t>Applications arrive with expo (1.25 hour) interarrival times</a:t>
            </a:r>
          </a:p>
          <a:p>
            <a:pPr marL="566928" lvl="2" indent="-283464">
              <a:lnSpc>
                <a:spcPct val="95000"/>
              </a:lnSpc>
              <a:spcBef>
                <a:spcPts val="0"/>
              </a:spcBef>
            </a:pPr>
            <a:r>
              <a:rPr lang="en-US" altLang="en-US" sz="2000" dirty="0"/>
              <a:t>First application arrives at time 0</a:t>
            </a:r>
          </a:p>
          <a:p>
            <a:pPr marL="283464" lvl="1" indent="-283464">
              <a:lnSpc>
                <a:spcPct val="95000"/>
              </a:lnSpc>
              <a:spcBef>
                <a:spcPts val="0"/>
              </a:spcBef>
            </a:pPr>
            <a:r>
              <a:rPr lang="en-US" altLang="en-US" sz="2400" dirty="0"/>
              <a:t>Run for 160 hours</a:t>
            </a:r>
          </a:p>
          <a:p>
            <a:pPr marL="283464" lvl="1" indent="-283464">
              <a:lnSpc>
                <a:spcPct val="95000"/>
              </a:lnSpc>
              <a:spcBef>
                <a:spcPts val="0"/>
              </a:spcBef>
            </a:pPr>
            <a:r>
              <a:rPr lang="en-US" altLang="en-US" sz="2400" dirty="0"/>
              <a:t>Watch avg, max no. applications in process (WIP); avg, max total time in system of applications</a:t>
            </a:r>
          </a:p>
          <a:p>
            <a:pPr marL="283464" lvl="1" indent="-283464">
              <a:lnSpc>
                <a:spcPct val="95000"/>
              </a:lnSpc>
              <a:spcBef>
                <a:spcPts val="0"/>
              </a:spcBef>
            </a:pPr>
            <a:r>
              <a:rPr lang="en-US" altLang="en-US" sz="2400" dirty="0"/>
              <a:t>Four employees, each can do any process step</a:t>
            </a:r>
          </a:p>
          <a:p>
            <a:pPr>
              <a:lnSpc>
                <a:spcPct val="95000"/>
              </a:lnSpc>
            </a:pPr>
            <a:r>
              <a:rPr lang="en-US" altLang="en-US" sz="2400" dirty="0"/>
              <a:t>Serial specialized processing or generalized parallel processing?</a:t>
            </a:r>
          </a:p>
          <a:p>
            <a:pPr marL="283464" lvl="1" indent="-283464">
              <a:lnSpc>
                <a:spcPct val="95000"/>
              </a:lnSpc>
              <a:spcBef>
                <a:spcPts val="0"/>
              </a:spcBef>
            </a:pPr>
            <a:r>
              <a:rPr lang="en-US" altLang="en-US" sz="2400" dirty="0"/>
              <a:t>What’s the effect of service-time variability on decision?</a:t>
            </a:r>
          </a:p>
        </p:txBody>
      </p:sp>
      <p:sp>
        <p:nvSpPr>
          <p:cNvPr id="6" name="Slide Number Placeholder 5">
            <a:extLst>
              <a:ext uri="{FF2B5EF4-FFF2-40B4-BE49-F238E27FC236}">
                <a16:creationId xmlns:a16="http://schemas.microsoft.com/office/drawing/2014/main" id="{49AD88AF-A5F2-8592-B309-18E11FD0F28D}"/>
              </a:ext>
            </a:extLst>
          </p:cNvPr>
          <p:cNvSpPr>
            <a:spLocks noGrp="1"/>
          </p:cNvSpPr>
          <p:nvPr>
            <p:ph type="sldNum" sz="quarter" idx="10"/>
          </p:nvPr>
        </p:nvSpPr>
        <p:spPr/>
        <p:txBody>
          <a:bodyPr/>
          <a:lstStyle/>
          <a:p>
            <a:fld id="{68151E55-6873-49E2-B8D5-2F265E6F1973}" type="slidenum">
              <a:rPr lang="en-US" smtClean="0"/>
              <a:t>50</a:t>
            </a:fld>
            <a:endParaRPr lang="en-US" dirty="0"/>
          </a:p>
        </p:txBody>
      </p:sp>
    </p:spTree>
    <p:extLst>
      <p:ext uri="{BB962C8B-B14F-4D97-AF65-F5344CB8AC3E}">
        <p14:creationId xmlns:p14="http://schemas.microsoft.com/office/powerpoint/2010/main" val="10441507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555355-E6DC-816E-48D7-0A3C0568DAA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639055" y="0"/>
            <a:ext cx="7552945" cy="6673531"/>
          </a:xfrm>
          <a:prstGeom prst="rect">
            <a:avLst/>
          </a:prstGeom>
        </p:spPr>
      </p:pic>
      <p:sp>
        <p:nvSpPr>
          <p:cNvPr id="2" name="Title 1">
            <a:extLst>
              <a:ext uri="{FF2B5EF4-FFF2-40B4-BE49-F238E27FC236}">
                <a16:creationId xmlns:a16="http://schemas.microsoft.com/office/drawing/2014/main" id="{12B0CE1C-C0BC-45C2-08E2-BDD56D5655EB}"/>
              </a:ext>
            </a:extLst>
          </p:cNvPr>
          <p:cNvSpPr>
            <a:spLocks noGrp="1"/>
          </p:cNvSpPr>
          <p:nvPr>
            <p:ph type="title"/>
          </p:nvPr>
        </p:nvSpPr>
        <p:spPr>
          <a:xfrm>
            <a:off x="314792" y="304801"/>
            <a:ext cx="4181854" cy="1765093"/>
          </a:xfrm>
        </p:spPr>
        <p:txBody>
          <a:bodyPr/>
          <a:lstStyle/>
          <a:p>
            <a:pPr algn="l"/>
            <a:r>
              <a:rPr lang="en-US" altLang="en-US" sz="3200" kern="1200" dirty="0">
                <a:solidFill>
                  <a:schemeClr val="tx1"/>
                </a:solidFill>
              </a:rPr>
              <a:t>Case Study: Model 3-2, Specialized Serial Processing</a:t>
            </a:r>
            <a:endParaRPr lang="en-US" sz="3200" dirty="0"/>
          </a:p>
        </p:txBody>
      </p:sp>
      <p:sp>
        <p:nvSpPr>
          <p:cNvPr id="3" name="Content Placeholder 2">
            <a:extLst>
              <a:ext uri="{FF2B5EF4-FFF2-40B4-BE49-F238E27FC236}">
                <a16:creationId xmlns:a16="http://schemas.microsoft.com/office/drawing/2014/main" id="{CA5865D3-F286-819B-A2B0-025579172433}"/>
              </a:ext>
            </a:extLst>
          </p:cNvPr>
          <p:cNvSpPr>
            <a:spLocks noGrp="1"/>
          </p:cNvSpPr>
          <p:nvPr>
            <p:ph sz="quarter" idx="11"/>
          </p:nvPr>
        </p:nvSpPr>
        <p:spPr>
          <a:xfrm>
            <a:off x="314792" y="2353458"/>
            <a:ext cx="4181855" cy="1765092"/>
          </a:xfrm>
        </p:spPr>
        <p:txBody>
          <a:bodyPr/>
          <a:lstStyle/>
          <a:p>
            <a:r>
              <a:rPr lang="en-US" altLang="en-US" sz="2000" dirty="0"/>
              <a:t>File Model 03-02.doe</a:t>
            </a:r>
          </a:p>
          <a:p>
            <a:r>
              <a:rPr lang="en-US" altLang="en-US" sz="2000" dirty="0"/>
              <a:t>Create module – similar to Model 3-1 except expo mean, time units</a:t>
            </a:r>
          </a:p>
          <a:p>
            <a:pPr marL="283464" lvl="1" indent="-283464">
              <a:spcBef>
                <a:spcPts val="0"/>
              </a:spcBef>
            </a:pPr>
            <a:r>
              <a:rPr lang="en-US" altLang="en-US" sz="2000" dirty="0"/>
              <a:t>Set Entity Type to </a:t>
            </a:r>
            <a:r>
              <a:rPr lang="en-US" altLang="en-US" sz="2000" b="1" dirty="0"/>
              <a:t>e Application</a:t>
            </a:r>
          </a:p>
        </p:txBody>
      </p:sp>
      <p:sp>
        <p:nvSpPr>
          <p:cNvPr id="9" name="Content Placeholder 8">
            <a:extLst>
              <a:ext uri="{FF2B5EF4-FFF2-40B4-BE49-F238E27FC236}">
                <a16:creationId xmlns:a16="http://schemas.microsoft.com/office/drawing/2014/main" id="{8076660E-E417-E607-CF89-2CAF1C4F444D}"/>
              </a:ext>
            </a:extLst>
          </p:cNvPr>
          <p:cNvSpPr>
            <a:spLocks noGrp="1"/>
          </p:cNvSpPr>
          <p:nvPr>
            <p:ph sz="quarter" idx="14"/>
          </p:nvPr>
        </p:nvSpPr>
        <p:spPr>
          <a:xfrm>
            <a:off x="314792" y="4538270"/>
            <a:ext cx="3620125" cy="588364"/>
          </a:xfrm>
          <a:solidFill>
            <a:srgbClr val="FFFFCC"/>
          </a:solidFill>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b="0" i="1" u="none" strike="noStrike" kern="1200" cap="none" spc="0" normalizeH="0" baseline="0" noProof="0" dirty="0">
                <a:ln>
                  <a:noFill/>
                </a:ln>
                <a:solidFill>
                  <a:prstClr val="black"/>
                </a:solidFill>
                <a:effectLst/>
                <a:uLnTx/>
                <a:uFillTx/>
                <a:latin typeface="Calibri" panose="020F0502020204030204"/>
                <a:ea typeface="+mn-ea"/>
                <a:cs typeface="+mn-cs"/>
              </a:rPr>
              <a:t>All files in book:  </a:t>
            </a:r>
            <a:r>
              <a:rPr lang="en-US" altLang="en-US" sz="1600" i="1" dirty="0">
                <a:solidFill>
                  <a:prstClr val="black"/>
                </a:solidFill>
                <a:latin typeface="Calibri" panose="020F0502020204030204"/>
                <a:cs typeface="+mn-cs"/>
                <a:hlinkClick r:id="rId3"/>
              </a:rPr>
              <a:t>www.mhhe.com/kelton</a:t>
            </a:r>
            <a:r>
              <a:rPr kumimoji="0" lang="en-US" altLang="en-US" sz="1600" b="0" i="1" u="none" strike="noStrike" kern="1200" cap="none" spc="0" normalizeH="0" baseline="0" noProof="0" dirty="0">
                <a:ln>
                  <a:noFill/>
                </a:ln>
                <a:solidFill>
                  <a:prstClr val="black"/>
                </a:solidFill>
                <a:effectLst/>
                <a:uLnTx/>
                <a:uFillTx/>
                <a:latin typeface="Calibri" panose="020F0502020204030204"/>
                <a:ea typeface="+mn-ea"/>
                <a:cs typeface="+mn-cs"/>
              </a:rPr>
              <a:t>, Student Edition, </a:t>
            </a:r>
            <a:r>
              <a:rPr kumimoji="0" lang="en-US" altLang="en-US" sz="16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BookExamples.zip</a:t>
            </a:r>
          </a:p>
        </p:txBody>
      </p:sp>
      <p:pic>
        <p:nvPicPr>
          <p:cNvPr id="5" name="Picture 4" descr="Pop-up labeled Resources is placed on a dialog box labeled Processes. The dialog box labeled Process is placed on the plot of the application process.">
            <a:extLst>
              <a:ext uri="{FF2B5EF4-FFF2-40B4-BE49-F238E27FC236}">
                <a16:creationId xmlns:a16="http://schemas.microsoft.com/office/drawing/2014/main" id="{FF46057B-52E8-4B56-0304-BEB13BF07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174" y="675230"/>
            <a:ext cx="5916706" cy="5323070"/>
          </a:xfrm>
          <a:prstGeom prst="rect">
            <a:avLst/>
          </a:prstGeom>
        </p:spPr>
      </p:pic>
      <p:sp>
        <p:nvSpPr>
          <p:cNvPr id="10" name="Text Placeholder 9">
            <a:extLst>
              <a:ext uri="{FF2B5EF4-FFF2-40B4-BE49-F238E27FC236}">
                <a16:creationId xmlns:a16="http://schemas.microsoft.com/office/drawing/2014/main" id="{7758D25D-EFC3-9F8C-BD3E-3B78E85330CF}"/>
              </a:ext>
            </a:extLst>
          </p:cNvPr>
          <p:cNvSpPr>
            <a:spLocks noGrp="1"/>
          </p:cNvSpPr>
          <p:nvPr>
            <p:ph type="body" sz="quarter" idx="15"/>
          </p:nvPr>
        </p:nvSpPr>
        <p:spPr>
          <a:xfrm>
            <a:off x="715385" y="6336792"/>
            <a:ext cx="3206496" cy="192024"/>
          </a:xfrm>
        </p:spPr>
        <p:txBody>
          <a:bodyPr/>
          <a:lstStyle/>
          <a:p>
            <a:r>
              <a:rPr lang="en-US" dirty="0">
                <a:hlinkClick r:id="rId5" action="ppaction://hlinksldjump"/>
              </a:rPr>
              <a:t>Access the text alternative for slide images.</a:t>
            </a:r>
          </a:p>
        </p:txBody>
      </p:sp>
      <p:sp>
        <p:nvSpPr>
          <p:cNvPr id="6" name="Slide Number Placeholder 5">
            <a:extLst>
              <a:ext uri="{FF2B5EF4-FFF2-40B4-BE49-F238E27FC236}">
                <a16:creationId xmlns:a16="http://schemas.microsoft.com/office/drawing/2014/main" id="{454F177A-E596-63AC-06A0-0A7B265F7AED}"/>
              </a:ext>
            </a:extLst>
          </p:cNvPr>
          <p:cNvSpPr>
            <a:spLocks noGrp="1"/>
          </p:cNvSpPr>
          <p:nvPr>
            <p:ph type="sldNum" sz="quarter" idx="10"/>
          </p:nvPr>
        </p:nvSpPr>
        <p:spPr/>
        <p:txBody>
          <a:bodyPr/>
          <a:lstStyle/>
          <a:p>
            <a:fld id="{68151E55-6873-49E2-B8D5-2F265E6F1973}" type="slidenum">
              <a:rPr lang="en-US" smtClean="0"/>
              <a:t>51</a:t>
            </a:fld>
            <a:endParaRPr lang="en-US" dirty="0"/>
          </a:p>
        </p:txBody>
      </p:sp>
    </p:spTree>
    <p:extLst>
      <p:ext uri="{BB962C8B-B14F-4D97-AF65-F5344CB8AC3E}">
        <p14:creationId xmlns:p14="http://schemas.microsoft.com/office/powerpoint/2010/main" val="1187608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957456B-450E-920B-E707-C6ECBA70581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4072128" cy="6673531"/>
          </a:xfrm>
          <a:prstGeom prst="rect">
            <a:avLst/>
          </a:prstGeom>
        </p:spPr>
      </p:pic>
      <p:sp>
        <p:nvSpPr>
          <p:cNvPr id="2" name="Title 1">
            <a:extLst>
              <a:ext uri="{FF2B5EF4-FFF2-40B4-BE49-F238E27FC236}">
                <a16:creationId xmlns:a16="http://schemas.microsoft.com/office/drawing/2014/main" id="{16265972-F38A-7045-FF49-DA1095992693}"/>
              </a:ext>
            </a:extLst>
          </p:cNvPr>
          <p:cNvSpPr>
            <a:spLocks noGrp="1"/>
          </p:cNvSpPr>
          <p:nvPr>
            <p:ph type="title"/>
          </p:nvPr>
        </p:nvSpPr>
        <p:spPr>
          <a:xfrm>
            <a:off x="326136" y="640080"/>
            <a:ext cx="3419856" cy="5586984"/>
          </a:xfrm>
        </p:spPr>
        <p:txBody>
          <a:bodyPr/>
          <a:lstStyle/>
          <a:p>
            <a:r>
              <a:rPr lang="en-US" dirty="0">
                <a:solidFill>
                  <a:schemeClr val="bg1"/>
                </a:solidFill>
              </a:rPr>
              <a:t>Case Study:  Model 3-2, Specialized Serial Processing</a:t>
            </a:r>
          </a:p>
        </p:txBody>
      </p:sp>
      <p:pic>
        <p:nvPicPr>
          <p:cNvPr id="15" name="Picture 14">
            <a:extLst>
              <a:ext uri="{FF2B5EF4-FFF2-40B4-BE49-F238E27FC236}">
                <a16:creationId xmlns:a16="http://schemas.microsoft.com/office/drawing/2014/main" id="{F72AFEA1-07C2-E8FE-380C-CF1DD4E458B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046355" y="635777"/>
            <a:ext cx="6279424" cy="5505165"/>
          </a:xfrm>
          <a:prstGeom prst="rect">
            <a:avLst/>
          </a:prstGeom>
        </p:spPr>
      </p:pic>
      <p:sp>
        <p:nvSpPr>
          <p:cNvPr id="13" name="Content Placeholder 12">
            <a:extLst>
              <a:ext uri="{FF2B5EF4-FFF2-40B4-BE49-F238E27FC236}">
                <a16:creationId xmlns:a16="http://schemas.microsoft.com/office/drawing/2014/main" id="{5562591A-B63E-8588-A17E-02ED3C5FAF1A}"/>
              </a:ext>
            </a:extLst>
          </p:cNvPr>
          <p:cNvSpPr>
            <a:spLocks noGrp="1"/>
          </p:cNvSpPr>
          <p:nvPr>
            <p:ph sz="quarter" idx="11"/>
          </p:nvPr>
        </p:nvSpPr>
        <p:spPr>
          <a:xfrm>
            <a:off x="5046355" y="1237955"/>
            <a:ext cx="6263640" cy="836635"/>
          </a:xfrm>
        </p:spPr>
        <p:txBody>
          <a:bodyPr anchor="ctr">
            <a:noAutofit/>
          </a:bodyPr>
          <a:lstStyle/>
          <a:p>
            <a:pPr lvl="0"/>
            <a:r>
              <a:rPr lang="en-US" sz="1800" dirty="0"/>
              <a:t>Four Process modules – similar to Model 3-1</a:t>
            </a:r>
          </a:p>
          <a:p>
            <a:pPr marL="283464" lvl="0" indent="-283464">
              <a:lnSpc>
                <a:spcPct val="95000"/>
              </a:lnSpc>
              <a:spcAft>
                <a:spcPts val="200"/>
              </a:spcAft>
              <a:buFont typeface="Arial" panose="020B0604020202020204" pitchFamily="34" charset="0"/>
              <a:buChar char="•"/>
            </a:pPr>
            <a:r>
              <a:rPr lang="en-US" sz="1400" dirty="0"/>
              <a:t>Four separate Resources</a:t>
            </a:r>
          </a:p>
          <a:p>
            <a:pPr marL="283464" lvl="0" indent="-283464">
              <a:lnSpc>
                <a:spcPct val="95000"/>
              </a:lnSpc>
              <a:spcAft>
                <a:spcPts val="200"/>
              </a:spcAft>
              <a:buFont typeface="Arial" panose="020B0604020202020204" pitchFamily="34" charset="0"/>
              <a:buChar char="•"/>
            </a:pPr>
            <a:r>
              <a:rPr lang="en-US" sz="1400" dirty="0"/>
              <a:t>Expo process time:  Expression (via Expression Builder)</a:t>
            </a:r>
          </a:p>
        </p:txBody>
      </p:sp>
      <p:sp>
        <p:nvSpPr>
          <p:cNvPr id="3" name="Content Placeholder 2">
            <a:extLst>
              <a:ext uri="{FF2B5EF4-FFF2-40B4-BE49-F238E27FC236}">
                <a16:creationId xmlns:a16="http://schemas.microsoft.com/office/drawing/2014/main" id="{0AB5574F-78AC-FD73-A48C-62B8ED2F120B}"/>
              </a:ext>
            </a:extLst>
          </p:cNvPr>
          <p:cNvSpPr>
            <a:spLocks noGrp="1"/>
          </p:cNvSpPr>
          <p:nvPr>
            <p:ph sz="quarter" idx="14"/>
          </p:nvPr>
        </p:nvSpPr>
        <p:spPr>
          <a:xfrm>
            <a:off x="5046355" y="2053882"/>
            <a:ext cx="6263640" cy="436099"/>
          </a:xfrm>
        </p:spPr>
        <p:txBody>
          <a:bodyPr anchor="ctr">
            <a:noAutofit/>
          </a:bodyPr>
          <a:lstStyle/>
          <a:p>
            <a:pPr lvl="0"/>
            <a:r>
              <a:rPr lang="en-US" sz="1800" dirty="0"/>
              <a:t>Dispose module similar to Model 3-1</a:t>
            </a:r>
          </a:p>
        </p:txBody>
      </p:sp>
      <p:sp>
        <p:nvSpPr>
          <p:cNvPr id="4" name="Content Placeholder 3">
            <a:extLst>
              <a:ext uri="{FF2B5EF4-FFF2-40B4-BE49-F238E27FC236}">
                <a16:creationId xmlns:a16="http://schemas.microsoft.com/office/drawing/2014/main" id="{7E173DE5-709B-49FD-41EE-4F70823F5AA0}"/>
              </a:ext>
            </a:extLst>
          </p:cNvPr>
          <p:cNvSpPr>
            <a:spLocks noGrp="1"/>
          </p:cNvSpPr>
          <p:nvPr>
            <p:ph sz="quarter" idx="15"/>
          </p:nvPr>
        </p:nvSpPr>
        <p:spPr>
          <a:xfrm>
            <a:off x="5046355" y="2546250"/>
            <a:ext cx="6263640" cy="436099"/>
          </a:xfrm>
        </p:spPr>
        <p:txBody>
          <a:bodyPr anchor="ctr">
            <a:noAutofit/>
          </a:bodyPr>
          <a:lstStyle/>
          <a:p>
            <a:pPr lvl="0"/>
            <a:r>
              <a:rPr lang="en-US" sz="1800" dirty="0"/>
              <a:t>Default entity picture (report) is OK</a:t>
            </a:r>
          </a:p>
        </p:txBody>
      </p:sp>
      <p:sp>
        <p:nvSpPr>
          <p:cNvPr id="5" name="Content Placeholder 4">
            <a:extLst>
              <a:ext uri="{FF2B5EF4-FFF2-40B4-BE49-F238E27FC236}">
                <a16:creationId xmlns:a16="http://schemas.microsoft.com/office/drawing/2014/main" id="{3C9818E1-EF8A-9D8D-6722-7C7263BA78DD}"/>
              </a:ext>
            </a:extLst>
          </p:cNvPr>
          <p:cNvSpPr>
            <a:spLocks noGrp="1"/>
          </p:cNvSpPr>
          <p:nvPr>
            <p:ph sz="quarter" idx="16"/>
          </p:nvPr>
        </p:nvSpPr>
        <p:spPr>
          <a:xfrm>
            <a:off x="5046355" y="3080826"/>
            <a:ext cx="6263640" cy="914399"/>
          </a:xfrm>
        </p:spPr>
        <p:txBody>
          <a:bodyPr anchor="t">
            <a:noAutofit/>
          </a:bodyPr>
          <a:lstStyle/>
          <a:p>
            <a:pPr lvl="0"/>
            <a:r>
              <a:rPr lang="en-US" sz="1800" dirty="0"/>
              <a:t>Default Resource animations almost OK</a:t>
            </a:r>
          </a:p>
          <a:p>
            <a:pPr marL="283464" lvl="0" indent="-283464">
              <a:lnSpc>
                <a:spcPct val="95000"/>
              </a:lnSpc>
              <a:spcAft>
                <a:spcPts val="200"/>
              </a:spcAft>
              <a:buFont typeface="Arial" panose="020B0604020202020204" pitchFamily="34" charset="0"/>
              <a:buChar char="•"/>
            </a:pPr>
            <a:r>
              <a:rPr lang="en-US" sz="1400" dirty="0"/>
              <a:t>Make Idle picture same as Busy</a:t>
            </a:r>
          </a:p>
          <a:p>
            <a:pPr marL="283464" lvl="0" indent="-283464">
              <a:lnSpc>
                <a:spcPct val="95000"/>
              </a:lnSpc>
              <a:spcAft>
                <a:spcPts val="200"/>
              </a:spcAft>
              <a:buFont typeface="Arial" panose="020B0604020202020204" pitchFamily="34" charset="0"/>
              <a:buChar char="•"/>
            </a:pPr>
            <a:r>
              <a:rPr lang="en-US" sz="1400" dirty="0"/>
              <a:t>Select correct Resource name in Identifier field</a:t>
            </a:r>
          </a:p>
        </p:txBody>
      </p:sp>
      <p:sp>
        <p:nvSpPr>
          <p:cNvPr id="6" name="Content Placeholder 5">
            <a:extLst>
              <a:ext uri="{FF2B5EF4-FFF2-40B4-BE49-F238E27FC236}">
                <a16:creationId xmlns:a16="http://schemas.microsoft.com/office/drawing/2014/main" id="{26E1F212-8869-4B73-7600-7093922054AC}"/>
              </a:ext>
            </a:extLst>
          </p:cNvPr>
          <p:cNvSpPr>
            <a:spLocks noGrp="1"/>
          </p:cNvSpPr>
          <p:nvPr>
            <p:ph sz="quarter" idx="17"/>
          </p:nvPr>
        </p:nvSpPr>
        <p:spPr>
          <a:xfrm>
            <a:off x="5046355" y="3967090"/>
            <a:ext cx="6263640" cy="393896"/>
          </a:xfrm>
        </p:spPr>
        <p:txBody>
          <a:bodyPr anchor="ctr">
            <a:normAutofit/>
          </a:bodyPr>
          <a:lstStyle/>
          <a:p>
            <a:pPr lvl="0"/>
            <a:r>
              <a:rPr lang="en-US" sz="1800" dirty="0"/>
              <a:t>Queue, Resource data modules OK</a:t>
            </a:r>
          </a:p>
        </p:txBody>
      </p:sp>
      <p:sp>
        <p:nvSpPr>
          <p:cNvPr id="7" name="Content Placeholder 6">
            <a:extLst>
              <a:ext uri="{FF2B5EF4-FFF2-40B4-BE49-F238E27FC236}">
                <a16:creationId xmlns:a16="http://schemas.microsoft.com/office/drawing/2014/main" id="{0FB8D4E6-B36F-1614-63DA-8A73816F8069}"/>
              </a:ext>
            </a:extLst>
          </p:cNvPr>
          <p:cNvSpPr>
            <a:spLocks noGrp="1"/>
          </p:cNvSpPr>
          <p:nvPr>
            <p:ph sz="quarter" idx="18"/>
          </p:nvPr>
        </p:nvSpPr>
        <p:spPr>
          <a:xfrm>
            <a:off x="5046355" y="4487595"/>
            <a:ext cx="6263640" cy="717452"/>
          </a:xfrm>
        </p:spPr>
        <p:txBody>
          <a:bodyPr>
            <a:noAutofit/>
          </a:bodyPr>
          <a:lstStyle/>
          <a:p>
            <a:r>
              <a:rPr lang="en-US" sz="1800" dirty="0"/>
              <a:t>Plot WIP – use Expression builder to find </a:t>
            </a:r>
            <a:r>
              <a:rPr lang="en-US" sz="1800" dirty="0" err="1"/>
              <a:t>EntitiesWIP</a:t>
            </a:r>
            <a:r>
              <a:rPr lang="en-US" sz="1800" dirty="0"/>
              <a:t>(Application)</a:t>
            </a:r>
          </a:p>
          <a:p>
            <a:pPr marL="283464" indent="-283464">
              <a:lnSpc>
                <a:spcPct val="95000"/>
              </a:lnSpc>
              <a:spcBef>
                <a:spcPts val="200"/>
              </a:spcBef>
              <a:spcAft>
                <a:spcPts val="400"/>
              </a:spcAft>
              <a:buFont typeface="Arial" panose="020B0604020202020204" pitchFamily="34" charset="0"/>
              <a:buChar char="•"/>
            </a:pPr>
            <a:r>
              <a:rPr lang="en-US" sz="1400" dirty="0"/>
              <a:t>Fixed Y axis max = 25 to compare with next three models</a:t>
            </a:r>
          </a:p>
        </p:txBody>
      </p:sp>
      <p:sp>
        <p:nvSpPr>
          <p:cNvPr id="8" name="Content Placeholder 7">
            <a:extLst>
              <a:ext uri="{FF2B5EF4-FFF2-40B4-BE49-F238E27FC236}">
                <a16:creationId xmlns:a16="http://schemas.microsoft.com/office/drawing/2014/main" id="{4ECEE80D-8D68-5E49-837F-A9E1D3DDDD66}"/>
              </a:ext>
            </a:extLst>
          </p:cNvPr>
          <p:cNvSpPr>
            <a:spLocks noGrp="1"/>
          </p:cNvSpPr>
          <p:nvPr>
            <p:ph type="body" sz="quarter" idx="19"/>
          </p:nvPr>
        </p:nvSpPr>
        <p:spPr>
          <a:xfrm>
            <a:off x="5046355" y="5205048"/>
            <a:ext cx="6263640" cy="393896"/>
          </a:xfrm>
        </p:spPr>
        <p:txBody>
          <a:bodyPr anchor="ctr"/>
          <a:lstStyle/>
          <a:p>
            <a:pPr algn="l"/>
            <a:r>
              <a:rPr lang="en-US" sz="1800" dirty="0"/>
              <a:t>Fill in </a:t>
            </a:r>
            <a:r>
              <a:rPr lang="en-US" sz="1800" i="1" dirty="0"/>
              <a:t>Run</a:t>
            </a:r>
            <a:r>
              <a:rPr lang="en-US" sz="1800" dirty="0"/>
              <a:t> &gt; </a:t>
            </a:r>
            <a:r>
              <a:rPr lang="en-US" sz="1800" i="1" dirty="0"/>
              <a:t>Setup</a:t>
            </a:r>
            <a:r>
              <a:rPr lang="en-US" sz="1800" dirty="0"/>
              <a:t>, lengthen queue animations</a:t>
            </a:r>
          </a:p>
        </p:txBody>
      </p:sp>
      <p:sp>
        <p:nvSpPr>
          <p:cNvPr id="11" name="Slide Number Placeholder 10">
            <a:extLst>
              <a:ext uri="{FF2B5EF4-FFF2-40B4-BE49-F238E27FC236}">
                <a16:creationId xmlns:a16="http://schemas.microsoft.com/office/drawing/2014/main" id="{EDD1D592-CF0E-3E6E-0AF3-0D84D12BE552}"/>
              </a:ext>
            </a:extLst>
          </p:cNvPr>
          <p:cNvSpPr>
            <a:spLocks noGrp="1"/>
          </p:cNvSpPr>
          <p:nvPr>
            <p:ph type="sldNum" sz="quarter" idx="10"/>
          </p:nvPr>
        </p:nvSpPr>
        <p:spPr/>
        <p:txBody>
          <a:bodyPr/>
          <a:lstStyle/>
          <a:p>
            <a:fld id="{68151E55-6873-49E2-B8D5-2F265E6F1973}" type="slidenum">
              <a:rPr lang="en-US" smtClean="0"/>
              <a:t>52</a:t>
            </a:fld>
            <a:endParaRPr lang="en-US" dirty="0"/>
          </a:p>
        </p:txBody>
      </p:sp>
    </p:spTree>
    <p:extLst>
      <p:ext uri="{BB962C8B-B14F-4D97-AF65-F5344CB8AC3E}">
        <p14:creationId xmlns:p14="http://schemas.microsoft.com/office/powerpoint/2010/main" val="55578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555355-E6DC-816E-48D7-0A3C0568DAA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639055" y="0"/>
            <a:ext cx="7552945" cy="6673531"/>
          </a:xfrm>
          <a:prstGeom prst="rect">
            <a:avLst/>
          </a:prstGeom>
        </p:spPr>
      </p:pic>
      <p:sp>
        <p:nvSpPr>
          <p:cNvPr id="2" name="Title 1">
            <a:extLst>
              <a:ext uri="{FF2B5EF4-FFF2-40B4-BE49-F238E27FC236}">
                <a16:creationId xmlns:a16="http://schemas.microsoft.com/office/drawing/2014/main" id="{12B0CE1C-C0BC-45C2-08E2-BDD56D5655EB}"/>
              </a:ext>
            </a:extLst>
          </p:cNvPr>
          <p:cNvSpPr>
            <a:spLocks noGrp="1"/>
          </p:cNvSpPr>
          <p:nvPr>
            <p:ph type="title"/>
          </p:nvPr>
        </p:nvSpPr>
        <p:spPr>
          <a:xfrm>
            <a:off x="314792" y="304801"/>
            <a:ext cx="4181854" cy="1765093"/>
          </a:xfrm>
        </p:spPr>
        <p:txBody>
          <a:bodyPr/>
          <a:lstStyle/>
          <a:p>
            <a:pPr algn="l"/>
            <a:r>
              <a:rPr lang="en-US" altLang="en-US" sz="3200" kern="1200" dirty="0">
                <a:solidFill>
                  <a:schemeClr val="tx1"/>
                </a:solidFill>
              </a:rPr>
              <a:t>Case Study: Model 3-3, Generalized Parallel Processing </a:t>
            </a:r>
            <a:r>
              <a:rPr lang="en-US" altLang="en-US" sz="1600" kern="1200" dirty="0">
                <a:solidFill>
                  <a:schemeClr val="tx1"/>
                </a:solidFill>
              </a:rPr>
              <a:t>1</a:t>
            </a:r>
            <a:endParaRPr lang="en-US" sz="3200" dirty="0"/>
          </a:p>
        </p:txBody>
      </p:sp>
      <p:sp>
        <p:nvSpPr>
          <p:cNvPr id="3" name="Content Placeholder 2">
            <a:extLst>
              <a:ext uri="{FF2B5EF4-FFF2-40B4-BE49-F238E27FC236}">
                <a16:creationId xmlns:a16="http://schemas.microsoft.com/office/drawing/2014/main" id="{CA5865D3-F286-819B-A2B0-025579172433}"/>
              </a:ext>
            </a:extLst>
          </p:cNvPr>
          <p:cNvSpPr>
            <a:spLocks noGrp="1"/>
          </p:cNvSpPr>
          <p:nvPr>
            <p:ph sz="quarter" idx="11"/>
          </p:nvPr>
        </p:nvSpPr>
        <p:spPr>
          <a:xfrm>
            <a:off x="314792" y="2353458"/>
            <a:ext cx="4181855" cy="1765092"/>
          </a:xfrm>
        </p:spPr>
        <p:txBody>
          <a:bodyPr/>
          <a:lstStyle/>
          <a:p>
            <a:pPr marL="0" marR="0" lvl="0" indent="0" algn="l" defTabSz="914400" rtl="0" eaLnBrk="1" fontAlgn="auto" latinLnBrk="0" hangingPunct="1">
              <a:lnSpc>
                <a:spcPct val="100000"/>
              </a:lnSpc>
              <a:spcBef>
                <a:spcPts val="800"/>
              </a:spcBef>
              <a:spcAft>
                <a:spcPts val="800"/>
              </a:spcAft>
              <a:buClrTx/>
              <a:buSzTx/>
              <a:buFont typeface="Arial" panose="020B0604020202020204" pitchFamily="34" charset="0"/>
              <a:buNone/>
              <a:tabLst/>
              <a:defRPr/>
            </a:pPr>
            <a:r>
              <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File Model 03-03.doe</a:t>
            </a:r>
          </a:p>
          <a:p>
            <a:pPr marL="0" marR="0" lvl="0" indent="0" algn="l" defTabSz="914400" rtl="0" eaLnBrk="1" fontAlgn="auto" latinLnBrk="0" hangingPunct="1">
              <a:lnSpc>
                <a:spcPct val="100000"/>
              </a:lnSpc>
              <a:spcBef>
                <a:spcPts val="800"/>
              </a:spcBef>
              <a:spcAft>
                <a:spcPts val="800"/>
              </a:spcAft>
              <a:buClrTx/>
              <a:buSzTx/>
              <a:buFont typeface="Arial" panose="020B0604020202020204" pitchFamily="34" charset="0"/>
              <a:buNone/>
              <a:tabLst/>
              <a:defRPr/>
            </a:pPr>
            <a:r>
              <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Create, Dispose, plot, </a:t>
            </a:r>
            <a:r>
              <a:rPr kumimoji="0" lang="en-US" alt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Run</a:t>
            </a:r>
            <a:r>
              <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&gt; Settings &gt; </a:t>
            </a:r>
            <a:r>
              <a:rPr kumimoji="0" lang="en-US" alt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Setup</a:t>
            </a:r>
            <a:r>
              <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almost same</a:t>
            </a:r>
          </a:p>
          <a:p>
            <a:pPr marL="283464" marR="0" lvl="1" indent="-283464"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Just change some labels, etc.</a:t>
            </a:r>
          </a:p>
        </p:txBody>
      </p:sp>
      <p:sp>
        <p:nvSpPr>
          <p:cNvPr id="9" name="Content Placeholder 8">
            <a:extLst>
              <a:ext uri="{FF2B5EF4-FFF2-40B4-BE49-F238E27FC236}">
                <a16:creationId xmlns:a16="http://schemas.microsoft.com/office/drawing/2014/main" id="{8076660E-E417-E607-CF89-2CAF1C4F444D}"/>
              </a:ext>
            </a:extLst>
          </p:cNvPr>
          <p:cNvSpPr>
            <a:spLocks noGrp="1"/>
          </p:cNvSpPr>
          <p:nvPr>
            <p:ph sz="quarter" idx="14"/>
          </p:nvPr>
        </p:nvSpPr>
        <p:spPr>
          <a:xfrm>
            <a:off x="314792" y="4538270"/>
            <a:ext cx="3952408" cy="588364"/>
          </a:xfrm>
          <a:solidFill>
            <a:srgbClr val="FFFFCC"/>
          </a:solidFill>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1" u="none" strike="noStrike" kern="1200" cap="none" spc="0" normalizeH="0" baseline="0" noProof="0" dirty="0">
                <a:ln>
                  <a:noFill/>
                </a:ln>
                <a:solidFill>
                  <a:prstClr val="black"/>
                </a:solidFill>
                <a:effectLst/>
                <a:uLnTx/>
                <a:uFillTx/>
                <a:latin typeface="Calibri" panose="020F0502020204030204"/>
                <a:ea typeface="+mn-ea"/>
                <a:cs typeface="+mn-cs"/>
              </a:rPr>
              <a:t>Only one place to queue, but processing times are longer – sum of four IID expo (1 hour) times</a:t>
            </a:r>
          </a:p>
        </p:txBody>
      </p:sp>
      <p:pic>
        <p:nvPicPr>
          <p:cNvPr id="4" name="Picture 3" descr="A dialog box labeled Resources is placed on another dialog box labeled Processes, which is placed on the plot of the application process.">
            <a:extLst>
              <a:ext uri="{FF2B5EF4-FFF2-40B4-BE49-F238E27FC236}">
                <a16:creationId xmlns:a16="http://schemas.microsoft.com/office/drawing/2014/main" id="{BD311FE3-154E-C214-544C-529AE2AEE9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022" y="675861"/>
            <a:ext cx="6133011" cy="5321808"/>
          </a:xfrm>
          <a:prstGeom prst="rect">
            <a:avLst/>
          </a:prstGeom>
        </p:spPr>
      </p:pic>
      <p:sp>
        <p:nvSpPr>
          <p:cNvPr id="10" name="Text Placeholder 9">
            <a:extLst>
              <a:ext uri="{FF2B5EF4-FFF2-40B4-BE49-F238E27FC236}">
                <a16:creationId xmlns:a16="http://schemas.microsoft.com/office/drawing/2014/main" id="{7758D25D-EFC3-9F8C-BD3E-3B78E85330CF}"/>
              </a:ext>
            </a:extLst>
          </p:cNvPr>
          <p:cNvSpPr>
            <a:spLocks noGrp="1"/>
          </p:cNvSpPr>
          <p:nvPr>
            <p:ph type="body" sz="quarter" idx="15"/>
          </p:nvPr>
        </p:nvSpPr>
        <p:spPr>
          <a:xfrm>
            <a:off x="715385" y="6336792"/>
            <a:ext cx="3206496" cy="192024"/>
          </a:xfrm>
        </p:spPr>
        <p:txBody>
          <a:bodyPr/>
          <a:lstStyle/>
          <a:p>
            <a:r>
              <a:rPr lang="en-US" dirty="0">
                <a:hlinkClick r:id="rId5" action="ppaction://hlinksldjump"/>
              </a:rPr>
              <a:t>Access the text alternative for slide images.</a:t>
            </a:r>
            <a:endParaRPr lang="en-US" dirty="0"/>
          </a:p>
        </p:txBody>
      </p:sp>
      <p:sp>
        <p:nvSpPr>
          <p:cNvPr id="6" name="Slide Number Placeholder 5">
            <a:extLst>
              <a:ext uri="{FF2B5EF4-FFF2-40B4-BE49-F238E27FC236}">
                <a16:creationId xmlns:a16="http://schemas.microsoft.com/office/drawing/2014/main" id="{454F177A-E596-63AC-06A0-0A7B265F7AED}"/>
              </a:ext>
            </a:extLst>
          </p:cNvPr>
          <p:cNvSpPr>
            <a:spLocks noGrp="1"/>
          </p:cNvSpPr>
          <p:nvPr>
            <p:ph type="sldNum" sz="quarter" idx="10"/>
          </p:nvPr>
        </p:nvSpPr>
        <p:spPr/>
        <p:txBody>
          <a:bodyPr/>
          <a:lstStyle/>
          <a:p>
            <a:fld id="{68151E55-6873-49E2-B8D5-2F265E6F1973}" type="slidenum">
              <a:rPr lang="en-US" smtClean="0"/>
              <a:t>53</a:t>
            </a:fld>
            <a:endParaRPr lang="en-US" dirty="0"/>
          </a:p>
        </p:txBody>
      </p:sp>
    </p:spTree>
    <p:extLst>
      <p:ext uri="{BB962C8B-B14F-4D97-AF65-F5344CB8AC3E}">
        <p14:creationId xmlns:p14="http://schemas.microsoft.com/office/powerpoint/2010/main" val="2566876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957456B-450E-920B-E707-C6ECBA70581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4072128" cy="6673531"/>
          </a:xfrm>
          <a:prstGeom prst="rect">
            <a:avLst/>
          </a:prstGeom>
        </p:spPr>
      </p:pic>
      <p:sp>
        <p:nvSpPr>
          <p:cNvPr id="2" name="Title 1">
            <a:extLst>
              <a:ext uri="{FF2B5EF4-FFF2-40B4-BE49-F238E27FC236}">
                <a16:creationId xmlns:a16="http://schemas.microsoft.com/office/drawing/2014/main" id="{16265972-F38A-7045-FF49-DA1095992693}"/>
              </a:ext>
            </a:extLst>
          </p:cNvPr>
          <p:cNvSpPr>
            <a:spLocks noGrp="1"/>
          </p:cNvSpPr>
          <p:nvPr>
            <p:ph type="title"/>
          </p:nvPr>
        </p:nvSpPr>
        <p:spPr>
          <a:xfrm>
            <a:off x="250757" y="640080"/>
            <a:ext cx="3570615" cy="5586984"/>
          </a:xfrm>
        </p:spPr>
        <p:txBody>
          <a:bodyPr/>
          <a:lstStyle/>
          <a:p>
            <a:r>
              <a:rPr lang="en-US" dirty="0">
                <a:solidFill>
                  <a:schemeClr val="bg1"/>
                </a:solidFill>
              </a:rPr>
              <a:t>Case Study:  Model 3-3, Generalized Parallel Processing </a:t>
            </a:r>
            <a:r>
              <a:rPr lang="en-US" sz="1600" dirty="0">
                <a:solidFill>
                  <a:schemeClr val="bg1"/>
                </a:solidFill>
              </a:rPr>
              <a:t>2</a:t>
            </a:r>
          </a:p>
        </p:txBody>
      </p:sp>
      <p:pic>
        <p:nvPicPr>
          <p:cNvPr id="20" name="Picture 19">
            <a:extLst>
              <a:ext uri="{FF2B5EF4-FFF2-40B4-BE49-F238E27FC236}">
                <a16:creationId xmlns:a16="http://schemas.microsoft.com/office/drawing/2014/main" id="{8F8DCBA2-101D-C607-A656-A3FF6402602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088554" y="640080"/>
            <a:ext cx="6279424" cy="5505165"/>
          </a:xfrm>
          <a:prstGeom prst="rect">
            <a:avLst/>
          </a:prstGeom>
        </p:spPr>
      </p:pic>
      <p:sp>
        <p:nvSpPr>
          <p:cNvPr id="13" name="Content Placeholder 12">
            <a:extLst>
              <a:ext uri="{FF2B5EF4-FFF2-40B4-BE49-F238E27FC236}">
                <a16:creationId xmlns:a16="http://schemas.microsoft.com/office/drawing/2014/main" id="{5562591A-B63E-8588-A17E-02ED3C5FAF1A}"/>
              </a:ext>
            </a:extLst>
          </p:cNvPr>
          <p:cNvSpPr>
            <a:spLocks noGrp="1"/>
          </p:cNvSpPr>
          <p:nvPr>
            <p:ph sz="quarter" idx="11"/>
          </p:nvPr>
        </p:nvSpPr>
        <p:spPr>
          <a:xfrm>
            <a:off x="5144827" y="682285"/>
            <a:ext cx="6223152" cy="949567"/>
          </a:xfrm>
        </p:spPr>
        <p:txBody>
          <a:bodyPr anchor="ctr">
            <a:noAutofit/>
          </a:bodyPr>
          <a:lstStyle/>
          <a:p>
            <a:pPr lvl="0"/>
            <a:r>
              <a:rPr lang="en-US" sz="2400" dirty="0"/>
              <a:t>Replace four earlier Process modules with just a single Process module</a:t>
            </a:r>
          </a:p>
        </p:txBody>
      </p:sp>
      <p:sp>
        <p:nvSpPr>
          <p:cNvPr id="3" name="Content Placeholder 2">
            <a:extLst>
              <a:ext uri="{FF2B5EF4-FFF2-40B4-BE49-F238E27FC236}">
                <a16:creationId xmlns:a16="http://schemas.microsoft.com/office/drawing/2014/main" id="{0AB5574F-78AC-FD73-A48C-62B8ED2F120B}"/>
              </a:ext>
            </a:extLst>
          </p:cNvPr>
          <p:cNvSpPr>
            <a:spLocks noGrp="1"/>
          </p:cNvSpPr>
          <p:nvPr>
            <p:ph sz="quarter" idx="14"/>
          </p:nvPr>
        </p:nvSpPr>
        <p:spPr>
          <a:xfrm>
            <a:off x="5144827" y="1674056"/>
            <a:ext cx="6279424" cy="1617783"/>
          </a:xfrm>
        </p:spPr>
        <p:txBody>
          <a:bodyPr anchor="t">
            <a:noAutofit/>
          </a:bodyPr>
          <a:lstStyle/>
          <a:p>
            <a:pPr lvl="0">
              <a:lnSpc>
                <a:spcPct val="95000"/>
              </a:lnSpc>
              <a:spcAft>
                <a:spcPts val="300"/>
              </a:spcAft>
            </a:pPr>
            <a:r>
              <a:rPr lang="en-US" sz="1900" dirty="0"/>
              <a:t>One Resource (</a:t>
            </a:r>
            <a:r>
              <a:rPr lang="en-US" sz="1900" b="1" dirty="0"/>
              <a:t>r Loan Officer</a:t>
            </a:r>
            <a:r>
              <a:rPr lang="en-US" sz="1900" dirty="0"/>
              <a:t>), but four units of it</a:t>
            </a:r>
          </a:p>
          <a:p>
            <a:pPr lvl="0">
              <a:lnSpc>
                <a:spcPct val="95000"/>
              </a:lnSpc>
              <a:spcAft>
                <a:spcPts val="300"/>
              </a:spcAft>
            </a:pPr>
            <a:r>
              <a:rPr lang="en-US" sz="1900" dirty="0"/>
              <a:t>Still set Quantity to 1 since application just needs 1 officer</a:t>
            </a:r>
          </a:p>
          <a:p>
            <a:pPr lvl="0">
              <a:lnSpc>
                <a:spcPct val="95000"/>
              </a:lnSpc>
              <a:spcAft>
                <a:spcPts val="300"/>
              </a:spcAft>
            </a:pPr>
            <a:r>
              <a:rPr lang="en-US" sz="1900" dirty="0"/>
              <a:t>Delay type – Expression</a:t>
            </a:r>
          </a:p>
          <a:p>
            <a:pPr lvl="0">
              <a:lnSpc>
                <a:spcPct val="95000"/>
              </a:lnSpc>
              <a:spcAft>
                <a:spcPts val="300"/>
              </a:spcAft>
            </a:pPr>
            <a:r>
              <a:rPr lang="en-US" sz="1900" b="1" dirty="0"/>
              <a:t>EXPO(1) + EXPO(1) + EXPO(1) + EXPO(1)</a:t>
            </a:r>
            <a:endParaRPr lang="en-US" sz="1900" dirty="0"/>
          </a:p>
          <a:p>
            <a:pPr marL="283464" lvl="1" indent="-283464">
              <a:lnSpc>
                <a:spcPct val="95000"/>
              </a:lnSpc>
              <a:spcBef>
                <a:spcPts val="0"/>
              </a:spcBef>
              <a:spcAft>
                <a:spcPts val="300"/>
              </a:spcAft>
            </a:pPr>
            <a:r>
              <a:rPr lang="en-US" sz="1900" dirty="0"/>
              <a:t>Why not</a:t>
            </a:r>
          </a:p>
        </p:txBody>
      </p:sp>
      <p:graphicFrame>
        <p:nvGraphicFramePr>
          <p:cNvPr id="21" name="Object 20">
            <a:extLst>
              <a:ext uri="{FF2B5EF4-FFF2-40B4-BE49-F238E27FC236}">
                <a16:creationId xmlns:a16="http://schemas.microsoft.com/office/drawing/2014/main" id="{32A65103-8451-730D-C2A3-2A0E2F0C0B06}"/>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556436636"/>
              </p:ext>
            </p:extLst>
          </p:nvPr>
        </p:nvGraphicFramePr>
        <p:xfrm>
          <a:off x="6395619" y="2939316"/>
          <a:ext cx="1295400" cy="364331"/>
        </p:xfrm>
        <a:graphic>
          <a:graphicData uri="http://schemas.openxmlformats.org/presentationml/2006/ole">
            <mc:AlternateContent xmlns:mc="http://schemas.openxmlformats.org/markup-compatibility/2006">
              <mc:Choice xmlns:v="urn:schemas-microsoft-com:vml" Requires="v">
                <p:oleObj name="Equation" r:id="rId4" imgW="812520" imgH="228600" progId="Equation.DSMT4">
                  <p:embed/>
                </p:oleObj>
              </mc:Choice>
              <mc:Fallback>
                <p:oleObj name="Equation" r:id="rId4" imgW="812520" imgH="228600" progId="Equation.DSMT4">
                  <p:embed/>
                  <p:pic>
                    <p:nvPicPr>
                      <p:cNvPr id="0" name=""/>
                      <p:cNvPicPr/>
                      <p:nvPr/>
                    </p:nvPicPr>
                    <p:blipFill>
                      <a:blip r:embed="rId5"/>
                      <a:stretch>
                        <a:fillRect/>
                      </a:stretch>
                    </p:blipFill>
                    <p:spPr>
                      <a:xfrm>
                        <a:off x="6395619" y="2939316"/>
                        <a:ext cx="1295400" cy="364331"/>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7E173DE5-709B-49FD-41EE-4F70823F5AA0}"/>
              </a:ext>
            </a:extLst>
          </p:cNvPr>
          <p:cNvSpPr>
            <a:spLocks noGrp="1"/>
          </p:cNvSpPr>
          <p:nvPr>
            <p:ph sz="quarter" idx="15"/>
          </p:nvPr>
        </p:nvSpPr>
        <p:spPr>
          <a:xfrm>
            <a:off x="5144826" y="3305908"/>
            <a:ext cx="6263641" cy="949568"/>
          </a:xfrm>
        </p:spPr>
        <p:txBody>
          <a:bodyPr anchor="ctr">
            <a:noAutofit/>
          </a:bodyPr>
          <a:lstStyle/>
          <a:p>
            <a:pPr lvl="0"/>
            <a:r>
              <a:rPr lang="en-US" sz="2400" dirty="0"/>
              <a:t>Modify Resource Animation for four units</a:t>
            </a:r>
          </a:p>
        </p:txBody>
      </p:sp>
      <p:sp>
        <p:nvSpPr>
          <p:cNvPr id="5" name="Content Placeholder 4">
            <a:extLst>
              <a:ext uri="{FF2B5EF4-FFF2-40B4-BE49-F238E27FC236}">
                <a16:creationId xmlns:a16="http://schemas.microsoft.com/office/drawing/2014/main" id="{3C9818E1-EF8A-9D8D-6722-7C7263BA78DD}"/>
              </a:ext>
            </a:extLst>
          </p:cNvPr>
          <p:cNvSpPr>
            <a:spLocks noGrp="1"/>
          </p:cNvSpPr>
          <p:nvPr>
            <p:ph sz="quarter" idx="16"/>
          </p:nvPr>
        </p:nvSpPr>
        <p:spPr>
          <a:xfrm>
            <a:off x="5144826" y="4255477"/>
            <a:ext cx="6270724" cy="1971588"/>
          </a:xfrm>
        </p:spPr>
        <p:txBody>
          <a:bodyPr anchor="t">
            <a:noAutofit/>
          </a:bodyPr>
          <a:lstStyle/>
          <a:p>
            <a:pPr marL="283464" lvl="0" indent="-283464">
              <a:lnSpc>
                <a:spcPct val="95000"/>
              </a:lnSpc>
              <a:spcAft>
                <a:spcPts val="400"/>
              </a:spcAft>
              <a:buFont typeface="Arial" panose="020B0604020202020204" pitchFamily="34" charset="0"/>
              <a:buChar char="•"/>
            </a:pPr>
            <a:r>
              <a:rPr lang="en-US" sz="1900" dirty="0"/>
              <a:t>Open Model 3-2 Resource Animation to get Resource Picture Placement window, open Idle picture</a:t>
            </a:r>
          </a:p>
          <a:p>
            <a:pPr marL="283464" lvl="0" indent="-283464">
              <a:lnSpc>
                <a:spcPct val="95000"/>
              </a:lnSpc>
              <a:spcAft>
                <a:spcPts val="400"/>
              </a:spcAft>
              <a:buFont typeface="Arial" panose="020B0604020202020204" pitchFamily="34" charset="0"/>
              <a:buChar char="•"/>
            </a:pPr>
            <a:r>
              <a:rPr lang="en-US" sz="1900" dirty="0"/>
              <a:t>Duplicate white square three times, realign; copy to Busy</a:t>
            </a:r>
          </a:p>
          <a:p>
            <a:pPr marL="283464" lvl="0" indent="-283464">
              <a:lnSpc>
                <a:spcPct val="95000"/>
              </a:lnSpc>
              <a:spcAft>
                <a:spcPts val="400"/>
              </a:spcAft>
              <a:buFont typeface="Arial" panose="020B0604020202020204" pitchFamily="34" charset="0"/>
              <a:buChar char="•"/>
            </a:pPr>
            <a:r>
              <a:rPr lang="en-US" sz="1900" dirty="0"/>
              <a:t>In model window, double-click Seize Area, then Add three</a:t>
            </a:r>
          </a:p>
          <a:p>
            <a:pPr marL="283464" lvl="0" indent="-283464">
              <a:lnSpc>
                <a:spcPct val="95000"/>
              </a:lnSpc>
              <a:spcAft>
                <a:spcPts val="400"/>
              </a:spcAft>
              <a:buFont typeface="Arial" panose="020B0604020202020204" pitchFamily="34" charset="0"/>
              <a:buChar char="•"/>
            </a:pPr>
            <a:r>
              <a:rPr lang="en-US" sz="1900" dirty="0"/>
              <a:t>Still not completely accurate animation (order) – need Sets</a:t>
            </a:r>
          </a:p>
        </p:txBody>
      </p:sp>
      <p:sp>
        <p:nvSpPr>
          <p:cNvPr id="11" name="Slide Number Placeholder 10">
            <a:extLst>
              <a:ext uri="{FF2B5EF4-FFF2-40B4-BE49-F238E27FC236}">
                <a16:creationId xmlns:a16="http://schemas.microsoft.com/office/drawing/2014/main" id="{EDD1D592-CF0E-3E6E-0AF3-0D84D12BE552}"/>
              </a:ext>
            </a:extLst>
          </p:cNvPr>
          <p:cNvSpPr>
            <a:spLocks noGrp="1"/>
          </p:cNvSpPr>
          <p:nvPr>
            <p:ph type="sldNum" sz="quarter" idx="10"/>
          </p:nvPr>
        </p:nvSpPr>
        <p:spPr/>
        <p:txBody>
          <a:bodyPr/>
          <a:lstStyle/>
          <a:p>
            <a:fld id="{68151E55-6873-49E2-B8D5-2F265E6F1973}" type="slidenum">
              <a:rPr lang="en-US" smtClean="0"/>
              <a:t>54</a:t>
            </a:fld>
            <a:endParaRPr lang="en-US" dirty="0"/>
          </a:p>
        </p:txBody>
      </p:sp>
    </p:spTree>
    <p:extLst>
      <p:ext uri="{BB962C8B-B14F-4D97-AF65-F5344CB8AC3E}">
        <p14:creationId xmlns:p14="http://schemas.microsoft.com/office/powerpoint/2010/main" val="3651845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8116F2E-D7FA-4B09-48F0-D0C75CDFB6A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4236720"/>
            <a:ext cx="12192000" cy="2436811"/>
          </a:xfrm>
          <a:prstGeom prst="rect">
            <a:avLst/>
          </a:prstGeom>
        </p:spPr>
      </p:pic>
      <p:sp>
        <p:nvSpPr>
          <p:cNvPr id="2" name="Title 1">
            <a:extLst>
              <a:ext uri="{FF2B5EF4-FFF2-40B4-BE49-F238E27FC236}">
                <a16:creationId xmlns:a16="http://schemas.microsoft.com/office/drawing/2014/main" id="{7BE773CD-ED28-116A-3623-944DFC4C1BD1}"/>
              </a:ext>
            </a:extLst>
          </p:cNvPr>
          <p:cNvSpPr>
            <a:spLocks noGrp="1"/>
          </p:cNvSpPr>
          <p:nvPr>
            <p:ph type="title"/>
          </p:nvPr>
        </p:nvSpPr>
        <p:spPr>
          <a:xfrm>
            <a:off x="457200" y="4380120"/>
            <a:ext cx="4698609" cy="2150011"/>
          </a:xfrm>
        </p:spPr>
        <p:txBody>
          <a:bodyPr/>
          <a:lstStyle/>
          <a:p>
            <a:pPr algn="l"/>
            <a:r>
              <a:rPr lang="en-US" altLang="en-US" sz="5400" kern="1200" dirty="0">
                <a:solidFill>
                  <a:schemeClr val="bg1"/>
                </a:solidFill>
              </a:rPr>
              <a:t>Case Study: Compare Model 3-2 vs. 3-3</a:t>
            </a:r>
            <a:endParaRPr lang="en-US" dirty="0"/>
          </a:p>
        </p:txBody>
      </p:sp>
      <p:graphicFrame>
        <p:nvGraphicFramePr>
          <p:cNvPr id="11" name="Table 10">
            <a:extLst>
              <a:ext uri="{FF2B5EF4-FFF2-40B4-BE49-F238E27FC236}">
                <a16:creationId xmlns:a16="http://schemas.microsoft.com/office/drawing/2014/main" id="{C335D182-AF7F-FDA4-813C-6CD4A52C2262}"/>
              </a:ext>
            </a:extLst>
          </p:cNvPr>
          <p:cNvGraphicFramePr>
            <a:graphicFrameLocks noGrp="1"/>
          </p:cNvGraphicFramePr>
          <p:nvPr>
            <p:extLst>
              <p:ext uri="{D42A27DB-BD31-4B8C-83A1-F6EECF244321}">
                <p14:modId xmlns:p14="http://schemas.microsoft.com/office/powerpoint/2010/main" val="2268267545"/>
              </p:ext>
            </p:extLst>
          </p:nvPr>
        </p:nvGraphicFramePr>
        <p:xfrm>
          <a:off x="647115" y="1365504"/>
          <a:ext cx="11113479" cy="1911096"/>
        </p:xfrm>
        <a:graphic>
          <a:graphicData uri="http://schemas.openxmlformats.org/drawingml/2006/table">
            <a:tbl>
              <a:tblPr firstRow="1"/>
              <a:tblGrid>
                <a:gridCol w="1445156">
                  <a:extLst>
                    <a:ext uri="{9D8B030D-6E8A-4147-A177-3AD203B41FA5}">
                      <a16:colId xmlns:a16="http://schemas.microsoft.com/office/drawing/2014/main" val="20000"/>
                    </a:ext>
                  </a:extLst>
                </a:gridCol>
                <a:gridCol w="1016689">
                  <a:extLst>
                    <a:ext uri="{9D8B030D-6E8A-4147-A177-3AD203B41FA5}">
                      <a16:colId xmlns:a16="http://schemas.microsoft.com/office/drawing/2014/main" val="20001"/>
                    </a:ext>
                  </a:extLst>
                </a:gridCol>
                <a:gridCol w="928468">
                  <a:extLst>
                    <a:ext uri="{9D8B030D-6E8A-4147-A177-3AD203B41FA5}">
                      <a16:colId xmlns:a16="http://schemas.microsoft.com/office/drawing/2014/main" val="20002"/>
                    </a:ext>
                  </a:extLst>
                </a:gridCol>
                <a:gridCol w="1252024">
                  <a:extLst>
                    <a:ext uri="{9D8B030D-6E8A-4147-A177-3AD203B41FA5}">
                      <a16:colId xmlns:a16="http://schemas.microsoft.com/office/drawing/2014/main" val="20003"/>
                    </a:ext>
                  </a:extLst>
                </a:gridCol>
                <a:gridCol w="1167619">
                  <a:extLst>
                    <a:ext uri="{9D8B030D-6E8A-4147-A177-3AD203B41FA5}">
                      <a16:colId xmlns:a16="http://schemas.microsoft.com/office/drawing/2014/main" val="20004"/>
                    </a:ext>
                  </a:extLst>
                </a:gridCol>
                <a:gridCol w="1448972">
                  <a:extLst>
                    <a:ext uri="{9D8B030D-6E8A-4147-A177-3AD203B41FA5}">
                      <a16:colId xmlns:a16="http://schemas.microsoft.com/office/drawing/2014/main" val="20005"/>
                    </a:ext>
                  </a:extLst>
                </a:gridCol>
                <a:gridCol w="1434905">
                  <a:extLst>
                    <a:ext uri="{9D8B030D-6E8A-4147-A177-3AD203B41FA5}">
                      <a16:colId xmlns:a16="http://schemas.microsoft.com/office/drawing/2014/main" val="20006"/>
                    </a:ext>
                  </a:extLst>
                </a:gridCol>
                <a:gridCol w="1254362">
                  <a:extLst>
                    <a:ext uri="{9D8B030D-6E8A-4147-A177-3AD203B41FA5}">
                      <a16:colId xmlns:a16="http://schemas.microsoft.com/office/drawing/2014/main" val="20007"/>
                    </a:ext>
                  </a:extLst>
                </a:gridCol>
                <a:gridCol w="1165284">
                  <a:extLst>
                    <a:ext uri="{9D8B030D-6E8A-4147-A177-3AD203B41FA5}">
                      <a16:colId xmlns:a16="http://schemas.microsoft.com/office/drawing/2014/main" val="20008"/>
                    </a:ext>
                  </a:extLst>
                </a:gridCol>
              </a:tblGrid>
              <a:tr h="1100328">
                <a:tc>
                  <a:txBody>
                    <a:bodyPr/>
                    <a:lstStyle/>
                    <a:p>
                      <a:pPr indent="0" algn="ctr">
                        <a:lnSpc>
                          <a:spcPct val="100000"/>
                        </a:lnSpc>
                        <a:spcAft>
                          <a:spcPts val="0"/>
                        </a:spcAft>
                      </a:pPr>
                      <a:r>
                        <a:rPr lang="en-US" sz="1800" b="1" dirty="0">
                          <a:solidFill>
                            <a:srgbClr val="262223"/>
                          </a:solidFill>
                          <a:latin typeface="Calibri" panose="020F0502020204030204" pitchFamily="34" charset="0"/>
                          <a:cs typeface="Calibri" panose="020F0502020204030204" pitchFamily="34" charset="0"/>
                        </a:rPr>
                        <a:t>Model</a:t>
                      </a:r>
                    </a:p>
                  </a:txBody>
                  <a:tcPr anchor="b">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800" b="1" dirty="0">
                          <a:solidFill>
                            <a:srgbClr val="262223"/>
                          </a:solidFill>
                          <a:latin typeface="Calibri" panose="020F0502020204030204" pitchFamily="34" charset="0"/>
                          <a:cs typeface="Calibri" panose="020F0502020204030204" pitchFamily="34" charset="0"/>
                        </a:rPr>
                        <a:t>Total WIP </a:t>
                      </a:r>
                      <a:r>
                        <a:rPr lang="en-US" sz="1800" b="0" dirty="0">
                          <a:solidFill>
                            <a:srgbClr val="262223"/>
                          </a:solidFill>
                          <a:latin typeface="Calibri" panose="020F0502020204030204" pitchFamily="34" charset="0"/>
                          <a:cs typeface="Calibri" panose="020F0502020204030204" pitchFamily="34" charset="0"/>
                        </a:rPr>
                        <a:t>Avg.</a:t>
                      </a:r>
                    </a:p>
                  </a:txBody>
                  <a:tcPr anchor="b">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800" b="1" dirty="0">
                          <a:solidFill>
                            <a:srgbClr val="262223"/>
                          </a:solidFill>
                          <a:latin typeface="Calibri" panose="020F0502020204030204" pitchFamily="34" charset="0"/>
                          <a:cs typeface="Calibri" panose="020F0502020204030204" pitchFamily="34" charset="0"/>
                        </a:rPr>
                        <a:t>Total WIP </a:t>
                      </a:r>
                      <a:r>
                        <a:rPr lang="en-US" sz="1800" b="0" dirty="0">
                          <a:solidFill>
                            <a:srgbClr val="262223"/>
                          </a:solidFill>
                          <a:latin typeface="Calibri" panose="020F0502020204030204" pitchFamily="34" charset="0"/>
                          <a:cs typeface="Calibri" panose="020F0502020204030204" pitchFamily="34" charset="0"/>
                        </a:rPr>
                        <a:t>Max.</a:t>
                      </a:r>
                    </a:p>
                  </a:txBody>
                  <a:tcPr anchor="b">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800" b="1" dirty="0">
                          <a:solidFill>
                            <a:srgbClr val="262223"/>
                          </a:solidFill>
                          <a:latin typeface="Calibri" panose="020F0502020204030204" pitchFamily="34" charset="0"/>
                          <a:cs typeface="Calibri" panose="020F0502020204030204" pitchFamily="34" charset="0"/>
                        </a:rPr>
                        <a:t>Total Time in System </a:t>
                      </a:r>
                      <a:r>
                        <a:rPr lang="en-US" sz="1800" b="0" dirty="0">
                          <a:solidFill>
                            <a:srgbClr val="262223"/>
                          </a:solidFill>
                          <a:latin typeface="Calibri" panose="020F0502020204030204" pitchFamily="34" charset="0"/>
                          <a:cs typeface="Calibri" panose="020F0502020204030204" pitchFamily="34" charset="0"/>
                        </a:rPr>
                        <a:t>Avg.</a:t>
                      </a:r>
                    </a:p>
                  </a:txBody>
                  <a:tcPr anchor="b">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800" b="1" dirty="0">
                          <a:solidFill>
                            <a:srgbClr val="262223"/>
                          </a:solidFill>
                          <a:latin typeface="Calibri" panose="020F0502020204030204" pitchFamily="34" charset="0"/>
                          <a:cs typeface="Calibri" panose="020F0502020204030204" pitchFamily="34" charset="0"/>
                        </a:rPr>
                        <a:t>Total Time in System </a:t>
                      </a:r>
                      <a:r>
                        <a:rPr lang="en-US" sz="1800" b="0" dirty="0">
                          <a:solidFill>
                            <a:srgbClr val="262223"/>
                          </a:solidFill>
                          <a:latin typeface="Calibri" panose="020F0502020204030204" pitchFamily="34" charset="0"/>
                          <a:cs typeface="Calibri" panose="020F0502020204030204" pitchFamily="34" charset="0"/>
                        </a:rPr>
                        <a:t>Max.</a:t>
                      </a:r>
                    </a:p>
                  </a:txBody>
                  <a:tcPr anchor="b">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800" b="1" dirty="0">
                          <a:solidFill>
                            <a:srgbClr val="262223"/>
                          </a:solidFill>
                          <a:latin typeface="Calibri" panose="020F0502020204030204" pitchFamily="34" charset="0"/>
                          <a:cs typeface="Calibri" panose="020F0502020204030204" pitchFamily="34" charset="0"/>
                        </a:rPr>
                        <a:t>Total Waiting Time        </a:t>
                      </a:r>
                      <a:r>
                        <a:rPr lang="en-US" sz="1800" b="0" dirty="0">
                          <a:solidFill>
                            <a:srgbClr val="262223"/>
                          </a:solidFill>
                          <a:latin typeface="Calibri" panose="020F0502020204030204" pitchFamily="34" charset="0"/>
                          <a:cs typeface="Calibri" panose="020F0502020204030204" pitchFamily="34" charset="0"/>
                        </a:rPr>
                        <a:t>Avg.</a:t>
                      </a:r>
                    </a:p>
                  </a:txBody>
                  <a:tcPr anchor="b">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800" b="1" dirty="0">
                          <a:solidFill>
                            <a:srgbClr val="262223"/>
                          </a:solidFill>
                          <a:latin typeface="Calibri" panose="020F0502020204030204" pitchFamily="34" charset="0"/>
                          <a:cs typeface="Calibri" panose="020F0502020204030204" pitchFamily="34" charset="0"/>
                        </a:rPr>
                        <a:t>Total Waiting Time       </a:t>
                      </a:r>
                      <a:r>
                        <a:rPr lang="en-US" sz="1800" b="0" dirty="0">
                          <a:solidFill>
                            <a:srgbClr val="262223"/>
                          </a:solidFill>
                          <a:latin typeface="Calibri" panose="020F0502020204030204" pitchFamily="34" charset="0"/>
                          <a:cs typeface="Calibri" panose="020F0502020204030204" pitchFamily="34" charset="0"/>
                        </a:rPr>
                        <a:t>Max.</a:t>
                      </a:r>
                    </a:p>
                  </a:txBody>
                  <a:tcPr anchor="b">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800" b="1" dirty="0">
                          <a:solidFill>
                            <a:srgbClr val="262223"/>
                          </a:solidFill>
                          <a:latin typeface="Calibri" panose="020F0502020204030204" pitchFamily="34" charset="0"/>
                          <a:cs typeface="Calibri" panose="020F0502020204030204" pitchFamily="34" charset="0"/>
                        </a:rPr>
                        <a:t>Number Processed</a:t>
                      </a:r>
                    </a:p>
                  </a:txBody>
                  <a:tcPr anchor="b">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800" b="1" dirty="0">
                          <a:solidFill>
                            <a:srgbClr val="262223"/>
                          </a:solidFill>
                          <a:latin typeface="Calibri" panose="020F0502020204030204" pitchFamily="34" charset="0"/>
                          <a:cs typeface="Calibri" panose="020F0502020204030204" pitchFamily="34" charset="0"/>
                        </a:rPr>
                        <a:t>Avg. Utilization</a:t>
                      </a:r>
                    </a:p>
                  </a:txBody>
                  <a:tcPr anchor="b">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14528">
                <a:tc>
                  <a:txBody>
                    <a:bodyPr/>
                    <a:lstStyle/>
                    <a:p>
                      <a:pPr indent="0" algn="l">
                        <a:lnSpc>
                          <a:spcPct val="100000"/>
                        </a:lnSpc>
                        <a:spcAft>
                          <a:spcPts val="0"/>
                        </a:spcAft>
                      </a:pPr>
                      <a:r>
                        <a:rPr lang="en-US" sz="1800" dirty="0">
                          <a:solidFill>
                            <a:srgbClr val="262223"/>
                          </a:solidFill>
                          <a:latin typeface="Calibri" panose="020F0502020204030204" pitchFamily="34" charset="0"/>
                          <a:cs typeface="Calibri" panose="020F0502020204030204" pitchFamily="34" charset="0"/>
                        </a:rPr>
                        <a:t>3-2 (serial)</a:t>
                      </a:r>
                    </a:p>
                  </a:txBody>
                  <a:tcPr>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r">
                        <a:lnSpc>
                          <a:spcPct val="100000"/>
                        </a:lnSpc>
                        <a:spcAft>
                          <a:spcPts val="0"/>
                        </a:spcAft>
                      </a:pPr>
                      <a:r>
                        <a:rPr lang="en-US" sz="1800" dirty="0">
                          <a:solidFill>
                            <a:srgbClr val="262223"/>
                          </a:solidFill>
                          <a:latin typeface="Calibri" panose="020F0502020204030204" pitchFamily="34" charset="0"/>
                          <a:cs typeface="Calibri" panose="020F0502020204030204" pitchFamily="34" charset="0"/>
                        </a:rPr>
                        <a:t>12.39</a:t>
                      </a:r>
                    </a:p>
                  </a:txBody>
                  <a:tcPr marR="292608">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800" dirty="0">
                          <a:solidFill>
                            <a:srgbClr val="262223"/>
                          </a:solidFill>
                          <a:latin typeface="Calibri" panose="020F0502020204030204" pitchFamily="34" charset="0"/>
                          <a:cs typeface="Calibri" panose="020F0502020204030204" pitchFamily="34" charset="0"/>
                        </a:rPr>
                        <a:t>21</a:t>
                      </a:r>
                    </a:p>
                  </a:txBody>
                  <a:tcPr>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r">
                        <a:lnSpc>
                          <a:spcPct val="100000"/>
                        </a:lnSpc>
                        <a:spcAft>
                          <a:spcPts val="0"/>
                        </a:spcAft>
                      </a:pPr>
                      <a:r>
                        <a:rPr lang="en-US" sz="1800" dirty="0">
                          <a:solidFill>
                            <a:srgbClr val="262223"/>
                          </a:solidFill>
                          <a:latin typeface="Calibri" panose="020F0502020204030204" pitchFamily="34" charset="0"/>
                          <a:cs typeface="Calibri" panose="020F0502020204030204" pitchFamily="34" charset="0"/>
                        </a:rPr>
                        <a:t>16.08</a:t>
                      </a:r>
                    </a:p>
                  </a:txBody>
                  <a:tcPr marR="384048">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800" dirty="0">
                          <a:solidFill>
                            <a:srgbClr val="262223"/>
                          </a:solidFill>
                          <a:latin typeface="Calibri" panose="020F0502020204030204" pitchFamily="34" charset="0"/>
                          <a:cs typeface="Calibri" panose="020F0502020204030204" pitchFamily="34" charset="0"/>
                        </a:rPr>
                        <a:t>27.21</a:t>
                      </a:r>
                    </a:p>
                  </a:txBody>
                  <a:tcPr>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r">
                        <a:lnSpc>
                          <a:spcPct val="100000"/>
                        </a:lnSpc>
                        <a:spcAft>
                          <a:spcPts val="0"/>
                        </a:spcAft>
                      </a:pPr>
                      <a:r>
                        <a:rPr lang="en-US" sz="1800" dirty="0">
                          <a:solidFill>
                            <a:srgbClr val="262223"/>
                          </a:solidFill>
                          <a:latin typeface="Calibri" panose="020F0502020204030204" pitchFamily="34" charset="0"/>
                          <a:cs typeface="Calibri" panose="020F0502020204030204" pitchFamily="34" charset="0"/>
                        </a:rPr>
                        <a:t>11.98</a:t>
                      </a:r>
                    </a:p>
                  </a:txBody>
                  <a:tcPr marR="475488">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r">
                        <a:lnSpc>
                          <a:spcPct val="100000"/>
                        </a:lnSpc>
                        <a:spcAft>
                          <a:spcPts val="0"/>
                        </a:spcAft>
                      </a:pPr>
                      <a:r>
                        <a:rPr lang="en-US" sz="1800" dirty="0">
                          <a:solidFill>
                            <a:srgbClr val="262223"/>
                          </a:solidFill>
                          <a:latin typeface="Calibri" panose="020F0502020204030204" pitchFamily="34" charset="0"/>
                          <a:cs typeface="Calibri" panose="020F0502020204030204" pitchFamily="34" charset="0"/>
                        </a:rPr>
                        <a:t>22.27</a:t>
                      </a:r>
                    </a:p>
                  </a:txBody>
                  <a:tcPr marR="484632">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800" dirty="0">
                          <a:solidFill>
                            <a:srgbClr val="262223"/>
                          </a:solidFill>
                          <a:latin typeface="Calibri" panose="020F0502020204030204" pitchFamily="34" charset="0"/>
                          <a:cs typeface="Calibri" panose="020F0502020204030204" pitchFamily="34" charset="0"/>
                        </a:rPr>
                        <a:t>117</a:t>
                      </a:r>
                    </a:p>
                  </a:txBody>
                  <a:tcPr>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800" dirty="0">
                          <a:solidFill>
                            <a:srgbClr val="262223"/>
                          </a:solidFill>
                          <a:latin typeface="Calibri" panose="020F0502020204030204" pitchFamily="34" charset="0"/>
                          <a:cs typeface="Calibri" panose="020F0502020204030204" pitchFamily="34" charset="0"/>
                        </a:rPr>
                        <a:t>0.78</a:t>
                      </a:r>
                    </a:p>
                  </a:txBody>
                  <a:tcPr>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96240">
                <a:tc>
                  <a:txBody>
                    <a:bodyPr/>
                    <a:lstStyle/>
                    <a:p>
                      <a:pPr indent="0" algn="l">
                        <a:lnSpc>
                          <a:spcPct val="100000"/>
                        </a:lnSpc>
                        <a:spcAft>
                          <a:spcPts val="0"/>
                        </a:spcAft>
                      </a:pPr>
                      <a:r>
                        <a:rPr lang="en-US" sz="1800" dirty="0">
                          <a:solidFill>
                            <a:srgbClr val="262223"/>
                          </a:solidFill>
                          <a:latin typeface="Calibri" panose="020F0502020204030204" pitchFamily="34" charset="0"/>
                          <a:cs typeface="Calibri" panose="020F0502020204030204" pitchFamily="34" charset="0"/>
                        </a:rPr>
                        <a:t>3-3 (parallel)</a:t>
                      </a:r>
                    </a:p>
                  </a:txBody>
                  <a:tcP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r">
                        <a:lnSpc>
                          <a:spcPct val="100000"/>
                        </a:lnSpc>
                        <a:spcAft>
                          <a:spcPts val="0"/>
                        </a:spcAft>
                      </a:pPr>
                      <a:r>
                        <a:rPr lang="en-US" sz="1800" dirty="0">
                          <a:solidFill>
                            <a:srgbClr val="262223"/>
                          </a:solidFill>
                          <a:latin typeface="Calibri" panose="020F0502020204030204" pitchFamily="34" charset="0"/>
                          <a:cs typeface="Calibri" panose="020F0502020204030204" pitchFamily="34" charset="0"/>
                        </a:rPr>
                        <a:t>4.61</a:t>
                      </a:r>
                    </a:p>
                  </a:txBody>
                  <a:tcPr marR="292608">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800" dirty="0">
                          <a:solidFill>
                            <a:srgbClr val="262223"/>
                          </a:solidFill>
                          <a:latin typeface="Calibri" panose="020F0502020204030204" pitchFamily="34" charset="0"/>
                          <a:cs typeface="Calibri" panose="020F0502020204030204" pitchFamily="34" charset="0"/>
                        </a:rPr>
                        <a:t>10</a:t>
                      </a:r>
                    </a:p>
                  </a:txBody>
                  <a:tcP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r">
                        <a:lnSpc>
                          <a:spcPct val="100000"/>
                        </a:lnSpc>
                        <a:spcAft>
                          <a:spcPts val="0"/>
                        </a:spcAft>
                      </a:pPr>
                      <a:r>
                        <a:rPr lang="en-US" sz="1800" dirty="0">
                          <a:solidFill>
                            <a:srgbClr val="262223"/>
                          </a:solidFill>
                          <a:latin typeface="Calibri" panose="020F0502020204030204" pitchFamily="34" charset="0"/>
                          <a:cs typeface="Calibri" panose="020F0502020204030204" pitchFamily="34" charset="0"/>
                        </a:rPr>
                        <a:t>5.38</a:t>
                      </a:r>
                    </a:p>
                  </a:txBody>
                  <a:tcPr marR="384048">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800" dirty="0">
                          <a:solidFill>
                            <a:srgbClr val="262223"/>
                          </a:solidFill>
                          <a:latin typeface="Calibri" panose="020F0502020204030204" pitchFamily="34" charset="0"/>
                          <a:cs typeface="Calibri" panose="020F0502020204030204" pitchFamily="34" charset="0"/>
                        </a:rPr>
                        <a:t>13.73</a:t>
                      </a:r>
                    </a:p>
                  </a:txBody>
                  <a:tcP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r">
                        <a:lnSpc>
                          <a:spcPct val="100000"/>
                        </a:lnSpc>
                        <a:spcAft>
                          <a:spcPts val="0"/>
                        </a:spcAft>
                      </a:pPr>
                      <a:r>
                        <a:rPr lang="en-US" sz="1800" dirty="0">
                          <a:solidFill>
                            <a:srgbClr val="262223"/>
                          </a:solidFill>
                          <a:latin typeface="Calibri" panose="020F0502020204030204" pitchFamily="34" charset="0"/>
                          <a:cs typeface="Calibri" panose="020F0502020204030204" pitchFamily="34" charset="0"/>
                        </a:rPr>
                        <a:t>1.33</a:t>
                      </a:r>
                    </a:p>
                  </a:txBody>
                  <a:tcPr marR="475488">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r">
                        <a:lnSpc>
                          <a:spcPct val="100000"/>
                        </a:lnSpc>
                        <a:spcAft>
                          <a:spcPts val="0"/>
                        </a:spcAft>
                      </a:pPr>
                      <a:r>
                        <a:rPr lang="en-US" sz="1800" dirty="0">
                          <a:solidFill>
                            <a:srgbClr val="262223"/>
                          </a:solidFill>
                          <a:latin typeface="Calibri" panose="020F0502020204030204" pitchFamily="34" charset="0"/>
                          <a:cs typeface="Calibri" panose="020F0502020204030204" pitchFamily="34" charset="0"/>
                        </a:rPr>
                        <a:t>6.82</a:t>
                      </a:r>
                    </a:p>
                  </a:txBody>
                  <a:tcPr marR="484632">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800" dirty="0">
                          <a:solidFill>
                            <a:srgbClr val="262223"/>
                          </a:solidFill>
                          <a:latin typeface="Calibri" panose="020F0502020204030204" pitchFamily="34" charset="0"/>
                          <a:cs typeface="Calibri" panose="020F0502020204030204" pitchFamily="34" charset="0"/>
                        </a:rPr>
                        <a:t>135</a:t>
                      </a:r>
                    </a:p>
                  </a:txBody>
                  <a:tcP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800" dirty="0">
                          <a:solidFill>
                            <a:srgbClr val="262223"/>
                          </a:solidFill>
                          <a:latin typeface="Calibri" panose="020F0502020204030204" pitchFamily="34" charset="0"/>
                          <a:cs typeface="Calibri" panose="020F0502020204030204" pitchFamily="34" charset="0"/>
                        </a:rPr>
                        <a:t>0.87</a:t>
                      </a:r>
                    </a:p>
                  </a:txBody>
                  <a:tcP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4" name="Content Placeholder 3">
            <a:extLst>
              <a:ext uri="{FF2B5EF4-FFF2-40B4-BE49-F238E27FC236}">
                <a16:creationId xmlns:a16="http://schemas.microsoft.com/office/drawing/2014/main" id="{CA0880D9-84BA-99D0-8480-762D7F3FB9F2}"/>
              </a:ext>
            </a:extLst>
          </p:cNvPr>
          <p:cNvSpPr>
            <a:spLocks noGrp="1"/>
          </p:cNvSpPr>
          <p:nvPr>
            <p:ph sz="quarter" idx="14"/>
          </p:nvPr>
        </p:nvSpPr>
        <p:spPr>
          <a:xfrm>
            <a:off x="5598942" y="4585462"/>
            <a:ext cx="4698609" cy="1739326"/>
          </a:xfrm>
        </p:spPr>
        <p:txBody>
          <a:bodyPr/>
          <a:lstStyle/>
          <a:p>
            <a:r>
              <a:rPr lang="en-US" altLang="en-US" sz="2000" i="1" dirty="0">
                <a:solidFill>
                  <a:schemeClr val="bg1"/>
                </a:solidFill>
              </a:rPr>
              <a:t>Caution</a:t>
            </a:r>
            <a:r>
              <a:rPr lang="en-US" altLang="en-US" sz="2000" dirty="0">
                <a:solidFill>
                  <a:schemeClr val="bg1"/>
                </a:solidFill>
              </a:rPr>
              <a:t>:  This is from only one replication of each configuration, so there’s output variability</a:t>
            </a:r>
          </a:p>
          <a:p>
            <a:pPr marL="283464" lvl="1" indent="-283464">
              <a:spcBef>
                <a:spcPts val="0"/>
              </a:spcBef>
            </a:pPr>
            <a:r>
              <a:rPr lang="en-US" altLang="en-US" sz="2000" dirty="0">
                <a:solidFill>
                  <a:schemeClr val="bg1"/>
                </a:solidFill>
              </a:rPr>
              <a:t>Are differences statistically significant?  (Exercise 6-19)</a:t>
            </a:r>
            <a:endParaRPr lang="en-US" dirty="0"/>
          </a:p>
        </p:txBody>
      </p:sp>
      <p:sp>
        <p:nvSpPr>
          <p:cNvPr id="7" name="Slide Number Placeholder 6">
            <a:extLst>
              <a:ext uri="{FF2B5EF4-FFF2-40B4-BE49-F238E27FC236}">
                <a16:creationId xmlns:a16="http://schemas.microsoft.com/office/drawing/2014/main" id="{B9F26D26-66BA-00B3-8ACF-0CC27356C8FC}"/>
              </a:ext>
            </a:extLst>
          </p:cNvPr>
          <p:cNvSpPr>
            <a:spLocks noGrp="1"/>
          </p:cNvSpPr>
          <p:nvPr>
            <p:ph type="sldNum" sz="quarter" idx="10"/>
          </p:nvPr>
        </p:nvSpPr>
        <p:spPr/>
        <p:txBody>
          <a:bodyPr/>
          <a:lstStyle/>
          <a:p>
            <a:fld id="{68151E55-6873-49E2-B8D5-2F265E6F1973}" type="slidenum">
              <a:rPr lang="en-US" smtClean="0"/>
              <a:t>55</a:t>
            </a:fld>
            <a:endParaRPr lang="en-US" dirty="0"/>
          </a:p>
        </p:txBody>
      </p:sp>
    </p:spTree>
    <p:extLst>
      <p:ext uri="{BB962C8B-B14F-4D97-AF65-F5344CB8AC3E}">
        <p14:creationId xmlns:p14="http://schemas.microsoft.com/office/powerpoint/2010/main" val="1436987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B0333DD-6DEA-132F-B9A5-1485D6F397B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4072481" cy="6675699"/>
          </a:xfrm>
          <a:prstGeom prst="rect">
            <a:avLst/>
          </a:prstGeom>
        </p:spPr>
      </p:pic>
      <p:sp>
        <p:nvSpPr>
          <p:cNvPr id="2" name="Title 1">
            <a:extLst>
              <a:ext uri="{FF2B5EF4-FFF2-40B4-BE49-F238E27FC236}">
                <a16:creationId xmlns:a16="http://schemas.microsoft.com/office/drawing/2014/main" id="{16265972-F38A-7045-FF49-DA1095992693}"/>
              </a:ext>
            </a:extLst>
          </p:cNvPr>
          <p:cNvSpPr>
            <a:spLocks noGrp="1"/>
          </p:cNvSpPr>
          <p:nvPr>
            <p:ph type="title"/>
          </p:nvPr>
        </p:nvSpPr>
        <p:spPr>
          <a:xfrm>
            <a:off x="329184" y="640080"/>
            <a:ext cx="3419856" cy="5586984"/>
          </a:xfrm>
        </p:spPr>
        <p:txBody>
          <a:bodyPr/>
          <a:lstStyle/>
          <a:p>
            <a:r>
              <a:rPr lang="en-US" dirty="0">
                <a:solidFill>
                  <a:schemeClr val="bg1"/>
                </a:solidFill>
              </a:rPr>
              <a:t>Case Study: Effect of Task-Time Variability </a:t>
            </a:r>
            <a:r>
              <a:rPr lang="en-US" sz="1600" dirty="0">
                <a:solidFill>
                  <a:schemeClr val="bg1"/>
                </a:solidFill>
              </a:rPr>
              <a:t>1</a:t>
            </a:r>
          </a:p>
        </p:txBody>
      </p:sp>
      <p:sp>
        <p:nvSpPr>
          <p:cNvPr id="13" name="Content Placeholder 12">
            <a:extLst>
              <a:ext uri="{FF2B5EF4-FFF2-40B4-BE49-F238E27FC236}">
                <a16:creationId xmlns:a16="http://schemas.microsoft.com/office/drawing/2014/main" id="{5562591A-B63E-8588-A17E-02ED3C5FAF1A}"/>
              </a:ext>
            </a:extLst>
          </p:cNvPr>
          <p:cNvSpPr>
            <a:spLocks noGrp="1"/>
          </p:cNvSpPr>
          <p:nvPr>
            <p:ph sz="quarter" idx="11"/>
          </p:nvPr>
        </p:nvSpPr>
        <p:spPr>
          <a:xfrm>
            <a:off x="4700015" y="640079"/>
            <a:ext cx="6801867" cy="1848809"/>
          </a:xfrm>
        </p:spPr>
        <p:txBody>
          <a:bodyPr anchor="t">
            <a:noAutofit/>
          </a:bodyPr>
          <a:lstStyle/>
          <a:p>
            <a:pPr>
              <a:spcBef>
                <a:spcPts val="800"/>
              </a:spcBef>
            </a:pPr>
            <a:r>
              <a:rPr lang="en-US" altLang="en-US" dirty="0"/>
              <a:t>Is parallel always better than serial under any conditions?</a:t>
            </a:r>
          </a:p>
          <a:p>
            <a:pPr marL="283464" lvl="1" indent="-283464">
              <a:spcBef>
                <a:spcPts val="0"/>
              </a:spcBef>
            </a:pPr>
            <a:r>
              <a:rPr lang="en-US" altLang="en-US" dirty="0"/>
              <a:t>Many aspects could matter</a:t>
            </a:r>
          </a:p>
          <a:p>
            <a:pPr marL="283464" lvl="1" indent="-283464">
              <a:spcBef>
                <a:spcPts val="0"/>
              </a:spcBef>
            </a:pPr>
            <a:r>
              <a:rPr lang="en-US" altLang="en-US" dirty="0"/>
              <a:t>Focus on task-time variability</a:t>
            </a:r>
          </a:p>
          <a:p>
            <a:pPr>
              <a:spcBef>
                <a:spcPts val="800"/>
              </a:spcBef>
            </a:pPr>
            <a:r>
              <a:rPr lang="en-US" altLang="en-US" dirty="0"/>
              <a:t>Now, each task time</a:t>
            </a:r>
          </a:p>
        </p:txBody>
      </p:sp>
      <p:graphicFrame>
        <p:nvGraphicFramePr>
          <p:cNvPr id="10" name="Object 9">
            <a:extLst>
              <a:ext uri="{FF2B5EF4-FFF2-40B4-BE49-F238E27FC236}">
                <a16:creationId xmlns:a16="http://schemas.microsoft.com/office/drawing/2014/main" id="{85437AAD-398B-E2DE-5595-35A4815F70CF}"/>
              </a:ext>
              <a:ext uri="{C183D7F6-B498-43B3-948B-1728B52AA6E4}">
                <adec:decorative xmlns:adec="http://schemas.microsoft.com/office/drawing/2017/decorative" val="1"/>
              </a:ext>
            </a:extLst>
          </p:cNvPr>
          <p:cNvGraphicFramePr>
            <a:graphicFrameLocks noChangeAspect="1"/>
          </p:cNvGraphicFramePr>
          <p:nvPr/>
        </p:nvGraphicFramePr>
        <p:xfrm>
          <a:off x="6881018" y="2049787"/>
          <a:ext cx="227013" cy="249715"/>
        </p:xfrm>
        <a:graphic>
          <a:graphicData uri="http://schemas.openxmlformats.org/presentationml/2006/ole">
            <mc:AlternateContent xmlns:mc="http://schemas.openxmlformats.org/markup-compatibility/2006">
              <mc:Choice xmlns:v="urn:schemas-microsoft-com:vml" Requires="v">
                <p:oleObj name="Equation" r:id="rId3" imgW="126720" imgH="139680" progId="Equation.DSMT4">
                  <p:embed/>
                </p:oleObj>
              </mc:Choice>
              <mc:Fallback>
                <p:oleObj name="Equation" r:id="rId3" imgW="126720" imgH="139680" progId="Equation.DSMT4">
                  <p:embed/>
                  <p:pic>
                    <p:nvPicPr>
                      <p:cNvPr id="10" name="Object 9">
                        <a:extLst>
                          <a:ext uri="{FF2B5EF4-FFF2-40B4-BE49-F238E27FC236}">
                            <a16:creationId xmlns:a16="http://schemas.microsoft.com/office/drawing/2014/main" id="{85437AAD-398B-E2DE-5595-35A4815F70CF}"/>
                          </a:ext>
                          <a:ext uri="{C183D7F6-B498-43B3-948B-1728B52AA6E4}">
                            <adec:decorative xmlns:adec="http://schemas.microsoft.com/office/drawing/2017/decorative" val="1"/>
                          </a:ext>
                        </a:extLst>
                      </p:cNvPr>
                      <p:cNvPicPr/>
                      <p:nvPr/>
                    </p:nvPicPr>
                    <p:blipFill>
                      <a:blip r:embed="rId4"/>
                      <a:stretch>
                        <a:fillRect/>
                      </a:stretch>
                    </p:blipFill>
                    <p:spPr>
                      <a:xfrm>
                        <a:off x="6881018" y="2049787"/>
                        <a:ext cx="227013" cy="249715"/>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8B5428A7-9467-E904-73E0-C76F916D057C}"/>
              </a:ext>
            </a:extLst>
          </p:cNvPr>
          <p:cNvSpPr>
            <a:spLocks noGrp="1"/>
          </p:cNvSpPr>
          <p:nvPr>
            <p:ph sz="quarter" idx="14"/>
          </p:nvPr>
        </p:nvSpPr>
        <p:spPr>
          <a:xfrm>
            <a:off x="7022592" y="1956816"/>
            <a:ext cx="1857562" cy="521911"/>
          </a:xfrm>
        </p:spPr>
        <p:txBody>
          <a:bodyPr/>
          <a:lstStyle/>
          <a:p>
            <a:pPr marL="0" marR="0" lvl="0" indent="0" algn="l" defTabSz="914400" rtl="0" eaLnBrk="1" fontAlgn="auto" latinLnBrk="0" hangingPunct="1">
              <a:lnSpc>
                <a:spcPct val="100000"/>
              </a:lnSpc>
              <a:spcBef>
                <a:spcPts val="800"/>
              </a:spcBef>
              <a:spcAft>
                <a:spcPts val="800"/>
              </a:spcAft>
              <a:buClrTx/>
              <a:buSzTx/>
              <a:buFont typeface="Arial" panose="020B0604020202020204" pitchFamily="34" charset="0"/>
              <a:buNone/>
              <a:tabLst/>
              <a:defRPr/>
            </a:pPr>
            <a:r>
              <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expo (1 hour)</a:t>
            </a:r>
          </a:p>
        </p:txBody>
      </p:sp>
      <p:sp>
        <p:nvSpPr>
          <p:cNvPr id="4" name="Content Placeholder 3">
            <a:extLst>
              <a:ext uri="{FF2B5EF4-FFF2-40B4-BE49-F238E27FC236}">
                <a16:creationId xmlns:a16="http://schemas.microsoft.com/office/drawing/2014/main" id="{0BE1C5E1-89C3-50F2-8164-D245EA09DD66}"/>
              </a:ext>
            </a:extLst>
          </p:cNvPr>
          <p:cNvSpPr>
            <a:spLocks noGrp="1"/>
          </p:cNvSpPr>
          <p:nvPr>
            <p:ph sz="quarter" idx="15"/>
          </p:nvPr>
        </p:nvSpPr>
        <p:spPr>
          <a:xfrm>
            <a:off x="4700015" y="2366569"/>
            <a:ext cx="6801867" cy="915624"/>
          </a:xfrm>
        </p:spPr>
        <p:txBody>
          <a:bodyPr/>
          <a:lstStyle/>
          <a:p>
            <a:pPr marL="283464" marR="0" lvl="1" indent="-283464"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Highly variable distribution</a:t>
            </a:r>
          </a:p>
          <a:p>
            <a:pPr marL="566928" marR="0" lvl="2" indent="-283464"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en-US" altLang="en-US" sz="2000" dirty="0">
                <a:solidFill>
                  <a:srgbClr val="000000"/>
                </a:solidFill>
              </a:rPr>
              <a:t> </a:t>
            </a:r>
            <a:endPar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2" name="Object 11">
            <a:extLst>
              <a:ext uri="{FF2B5EF4-FFF2-40B4-BE49-F238E27FC236}">
                <a16:creationId xmlns:a16="http://schemas.microsoft.com/office/drawing/2014/main" id="{010BB7E2-FA2C-E65B-1B75-45272EA502B7}"/>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216325686"/>
              </p:ext>
            </p:extLst>
          </p:nvPr>
        </p:nvGraphicFramePr>
        <p:xfrm>
          <a:off x="5326557" y="2811681"/>
          <a:ext cx="3528197" cy="370701"/>
        </p:xfrm>
        <a:graphic>
          <a:graphicData uri="http://schemas.openxmlformats.org/presentationml/2006/ole">
            <mc:AlternateContent xmlns:mc="http://schemas.openxmlformats.org/markup-compatibility/2006">
              <mc:Choice xmlns:v="urn:schemas-microsoft-com:vml" Requires="v">
                <p:oleObj name="Equation" r:id="rId5" imgW="2057400" imgH="215640" progId="Equation.DSMT4">
                  <p:embed/>
                </p:oleObj>
              </mc:Choice>
              <mc:Fallback>
                <p:oleObj name="Equation" r:id="rId5" imgW="2057400" imgH="215640" progId="Equation.DSMT4">
                  <p:embed/>
                  <p:pic>
                    <p:nvPicPr>
                      <p:cNvPr id="0" name=""/>
                      <p:cNvPicPr/>
                      <p:nvPr/>
                    </p:nvPicPr>
                    <p:blipFill>
                      <a:blip r:embed="rId6"/>
                      <a:stretch>
                        <a:fillRect/>
                      </a:stretch>
                    </p:blipFill>
                    <p:spPr>
                      <a:xfrm>
                        <a:off x="5326557" y="2811681"/>
                        <a:ext cx="3528197" cy="370701"/>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568856BF-E899-E838-B677-B8C106160764}"/>
              </a:ext>
            </a:extLst>
          </p:cNvPr>
          <p:cNvSpPr>
            <a:spLocks noGrp="1"/>
          </p:cNvSpPr>
          <p:nvPr>
            <p:ph sz="quarter" idx="16"/>
          </p:nvPr>
        </p:nvSpPr>
        <p:spPr>
          <a:xfrm>
            <a:off x="4700015" y="3178972"/>
            <a:ext cx="1091185" cy="503896"/>
          </a:xfrm>
        </p:spPr>
        <p:txBody>
          <a:bodyPr/>
          <a:lstStyle/>
          <a:p>
            <a:pPr marL="566928" marR="0" lvl="2" indent="-283464"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p>
        </p:txBody>
      </p:sp>
      <p:graphicFrame>
        <p:nvGraphicFramePr>
          <p:cNvPr id="14" name="Object 13">
            <a:extLst>
              <a:ext uri="{FF2B5EF4-FFF2-40B4-BE49-F238E27FC236}">
                <a16:creationId xmlns:a16="http://schemas.microsoft.com/office/drawing/2014/main" id="{48E231E4-B7A3-949F-5D7E-99F9CC2357CF}"/>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900191904"/>
              </p:ext>
            </p:extLst>
          </p:nvPr>
        </p:nvGraphicFramePr>
        <p:xfrm>
          <a:off x="5326557" y="3232871"/>
          <a:ext cx="3136900" cy="371475"/>
        </p:xfrm>
        <a:graphic>
          <a:graphicData uri="http://schemas.openxmlformats.org/presentationml/2006/ole">
            <mc:AlternateContent xmlns:mc="http://schemas.openxmlformats.org/markup-compatibility/2006">
              <mc:Choice xmlns:v="urn:schemas-microsoft-com:vml" Requires="v">
                <p:oleObj name="Equation" r:id="rId7" imgW="1828800" imgH="215640" progId="Equation.DSMT4">
                  <p:embed/>
                </p:oleObj>
              </mc:Choice>
              <mc:Fallback>
                <p:oleObj name="Equation" r:id="rId7" imgW="1828800" imgH="215640" progId="Equation.DSMT4">
                  <p:embed/>
                  <p:pic>
                    <p:nvPicPr>
                      <p:cNvPr id="12" name="Object 11">
                        <a:extLst>
                          <a:ext uri="{FF2B5EF4-FFF2-40B4-BE49-F238E27FC236}">
                            <a16:creationId xmlns:a16="http://schemas.microsoft.com/office/drawing/2014/main" id="{010BB7E2-FA2C-E65B-1B75-45272EA502B7}"/>
                          </a:ext>
                        </a:extLst>
                      </p:cNvPr>
                      <p:cNvPicPr/>
                      <p:nvPr/>
                    </p:nvPicPr>
                    <p:blipFill>
                      <a:blip r:embed="rId8"/>
                      <a:stretch>
                        <a:fillRect/>
                      </a:stretch>
                    </p:blipFill>
                    <p:spPr>
                      <a:xfrm>
                        <a:off x="5326557" y="3232871"/>
                        <a:ext cx="3136900" cy="371475"/>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E3A5249C-2F06-313F-6FEC-7BDE0482169E}"/>
              </a:ext>
            </a:extLst>
          </p:cNvPr>
          <p:cNvSpPr>
            <a:spLocks noGrp="1"/>
          </p:cNvSpPr>
          <p:nvPr>
            <p:ph sz="quarter" idx="17"/>
          </p:nvPr>
        </p:nvSpPr>
        <p:spPr>
          <a:xfrm>
            <a:off x="4700015" y="3575807"/>
            <a:ext cx="6801867" cy="2774932"/>
          </a:xfrm>
        </p:spPr>
        <p:txBody>
          <a:bodyPr/>
          <a:lstStyle/>
          <a:p>
            <a:pPr marL="283464" marR="0" lvl="1" indent="-283464"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In serial config., just one large task time congests greatly</a:t>
            </a:r>
          </a:p>
          <a:p>
            <a:pPr marL="566928" marR="0" lvl="2" indent="-283464"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In parallel config. it would also congest, but probably not by as much since other three tasks are probably not all large too</a:t>
            </a:r>
          </a:p>
          <a:p>
            <a:pPr marL="0" marR="0" lvl="0" indent="0" algn="l" defTabSz="914400" rtl="0" eaLnBrk="1" fontAlgn="auto" latinLnBrk="0" hangingPunct="1">
              <a:lnSpc>
                <a:spcPct val="100000"/>
              </a:lnSpc>
              <a:spcBef>
                <a:spcPts val="800"/>
              </a:spcBef>
              <a:spcAft>
                <a:spcPts val="800"/>
              </a:spcAft>
              <a:buClrTx/>
              <a:buSzTx/>
              <a:buFont typeface="Arial" panose="020B0604020202020204" pitchFamily="34" charset="0"/>
              <a:buNone/>
              <a:tabLst/>
              <a:defRPr/>
            </a:pPr>
            <a:r>
              <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Other extreme – each task time is </a:t>
            </a:r>
            <a:r>
              <a:rPr kumimoji="0" lang="en-US" alt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exactly</a:t>
            </a:r>
            <a:r>
              <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1 hour</a:t>
            </a:r>
          </a:p>
          <a:p>
            <a:pPr marL="283464" marR="0" lvl="1" indent="-283464"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Leave interarrival times as expo (1.25 hours)</a:t>
            </a:r>
          </a:p>
          <a:p>
            <a:pPr marL="283464" marR="0" lvl="1" indent="-283464"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Models 3-4 (serial), 3-5 (parallel) – alter Process modules</a:t>
            </a:r>
          </a:p>
        </p:txBody>
      </p:sp>
      <p:sp>
        <p:nvSpPr>
          <p:cNvPr id="11" name="Slide Number Placeholder 10">
            <a:extLst>
              <a:ext uri="{FF2B5EF4-FFF2-40B4-BE49-F238E27FC236}">
                <a16:creationId xmlns:a16="http://schemas.microsoft.com/office/drawing/2014/main" id="{EDD1D592-CF0E-3E6E-0AF3-0D84D12BE552}"/>
              </a:ext>
            </a:extLst>
          </p:cNvPr>
          <p:cNvSpPr>
            <a:spLocks noGrp="1"/>
          </p:cNvSpPr>
          <p:nvPr>
            <p:ph type="sldNum" sz="quarter" idx="10"/>
          </p:nvPr>
        </p:nvSpPr>
        <p:spPr/>
        <p:txBody>
          <a:bodyPr/>
          <a:lstStyle/>
          <a:p>
            <a:fld id="{68151E55-6873-49E2-B8D5-2F265E6F1973}" type="slidenum">
              <a:rPr lang="en-US" smtClean="0"/>
              <a:t>56</a:t>
            </a:fld>
            <a:endParaRPr lang="en-US" dirty="0"/>
          </a:p>
        </p:txBody>
      </p:sp>
    </p:spTree>
    <p:extLst>
      <p:ext uri="{BB962C8B-B14F-4D97-AF65-F5344CB8AC3E}">
        <p14:creationId xmlns:p14="http://schemas.microsoft.com/office/powerpoint/2010/main" val="25905811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716538A-A9EC-1E64-1E42-F74BD750F9B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4072481" cy="6675699"/>
          </a:xfrm>
          <a:prstGeom prst="rect">
            <a:avLst/>
          </a:prstGeom>
        </p:spPr>
      </p:pic>
      <p:sp>
        <p:nvSpPr>
          <p:cNvPr id="2" name="Title 1">
            <a:extLst>
              <a:ext uri="{FF2B5EF4-FFF2-40B4-BE49-F238E27FC236}">
                <a16:creationId xmlns:a16="http://schemas.microsoft.com/office/drawing/2014/main" id="{16265972-F38A-7045-FF49-DA1095992693}"/>
              </a:ext>
            </a:extLst>
          </p:cNvPr>
          <p:cNvSpPr>
            <a:spLocks noGrp="1"/>
          </p:cNvSpPr>
          <p:nvPr>
            <p:ph type="title"/>
          </p:nvPr>
        </p:nvSpPr>
        <p:spPr>
          <a:xfrm>
            <a:off x="128016" y="1280160"/>
            <a:ext cx="3669070" cy="1655064"/>
          </a:xfrm>
        </p:spPr>
        <p:txBody>
          <a:bodyPr/>
          <a:lstStyle/>
          <a:p>
            <a:r>
              <a:rPr lang="en-US" altLang="en-US" sz="4000" kern="1200" dirty="0">
                <a:solidFill>
                  <a:schemeClr val="bg1"/>
                </a:solidFill>
              </a:rPr>
              <a:t>Case Study: Effect of Task-Time Variability </a:t>
            </a:r>
            <a:r>
              <a:rPr lang="en-US" altLang="en-US" sz="1600" kern="1200" dirty="0">
                <a:solidFill>
                  <a:schemeClr val="bg1"/>
                </a:solidFill>
              </a:rPr>
              <a:t>2</a:t>
            </a:r>
            <a:endParaRPr lang="en-US" sz="1600" dirty="0">
              <a:solidFill>
                <a:schemeClr val="bg1"/>
              </a:solidFill>
            </a:endParaRPr>
          </a:p>
        </p:txBody>
      </p:sp>
      <p:sp>
        <p:nvSpPr>
          <p:cNvPr id="13" name="Content Placeholder 12">
            <a:extLst>
              <a:ext uri="{FF2B5EF4-FFF2-40B4-BE49-F238E27FC236}">
                <a16:creationId xmlns:a16="http://schemas.microsoft.com/office/drawing/2014/main" id="{5562591A-B63E-8588-A17E-02ED3C5FAF1A}"/>
              </a:ext>
            </a:extLst>
          </p:cNvPr>
          <p:cNvSpPr>
            <a:spLocks noGrp="1"/>
          </p:cNvSpPr>
          <p:nvPr>
            <p:ph sz="quarter" idx="11"/>
          </p:nvPr>
        </p:nvSpPr>
        <p:spPr>
          <a:xfrm>
            <a:off x="128016" y="3136392"/>
            <a:ext cx="3822192" cy="3383280"/>
          </a:xfrm>
        </p:spPr>
        <p:txBody>
          <a:bodyPr anchor="t">
            <a:noAutofit/>
          </a:bodyPr>
          <a:lstStyle/>
          <a:p>
            <a:r>
              <a:rPr lang="en-US" altLang="en-US" sz="1600" dirty="0">
                <a:solidFill>
                  <a:schemeClr val="bg1"/>
                </a:solidFill>
              </a:rPr>
              <a:t>For constant service, parallel improvement appears minor</a:t>
            </a:r>
          </a:p>
          <a:p>
            <a:pPr marL="283464" lvl="1" indent="-283464">
              <a:spcBef>
                <a:spcPts val="0"/>
              </a:spcBef>
            </a:pPr>
            <a:r>
              <a:rPr lang="en-US" altLang="en-US" sz="1600" dirty="0">
                <a:solidFill>
                  <a:schemeClr val="bg1"/>
                </a:solidFill>
              </a:rPr>
              <a:t>Maybe not even statistically significant (Exercise 6-19)</a:t>
            </a:r>
          </a:p>
          <a:p>
            <a:pPr>
              <a:spcBef>
                <a:spcPts val="800"/>
              </a:spcBef>
            </a:pPr>
            <a:r>
              <a:rPr lang="en-US" altLang="en-US" sz="1600" dirty="0">
                <a:solidFill>
                  <a:schemeClr val="bg1"/>
                </a:solidFill>
              </a:rPr>
              <a:t>Some further questions</a:t>
            </a:r>
          </a:p>
          <a:p>
            <a:pPr marL="283464" lvl="1" indent="-283464">
              <a:spcBef>
                <a:spcPts val="0"/>
              </a:spcBef>
            </a:pPr>
            <a:r>
              <a:rPr lang="en-US" altLang="en-US" sz="1600" dirty="0">
                <a:solidFill>
                  <a:schemeClr val="bg1"/>
                </a:solidFill>
              </a:rPr>
              <a:t>In parallel, work is integrated/generalized, so would it be slower per task? (Exercises 3-13, 6-20)</a:t>
            </a:r>
          </a:p>
          <a:p>
            <a:pPr marL="283464" lvl="1" indent="-283464">
              <a:spcBef>
                <a:spcPts val="0"/>
              </a:spcBef>
            </a:pPr>
            <a:r>
              <a:rPr lang="en-US" altLang="en-US" sz="1600" dirty="0">
                <a:solidFill>
                  <a:schemeClr val="bg1"/>
                </a:solidFill>
              </a:rPr>
              <a:t>Effect of worker breaks?</a:t>
            </a:r>
            <a:r>
              <a:rPr lang="en-US" altLang="en-US" sz="1600" baseline="0" dirty="0">
                <a:solidFill>
                  <a:schemeClr val="bg1"/>
                </a:solidFill>
              </a:rPr>
              <a:t> </a:t>
            </a:r>
            <a:r>
              <a:rPr lang="en-US" altLang="en-US" sz="1600" dirty="0">
                <a:solidFill>
                  <a:schemeClr val="bg1"/>
                </a:solidFill>
              </a:rPr>
              <a:t>(Chapters 4, 5)</a:t>
            </a:r>
          </a:p>
          <a:p>
            <a:pPr marL="283464" lvl="1" indent="-283464">
              <a:spcBef>
                <a:spcPts val="0"/>
              </a:spcBef>
            </a:pPr>
            <a:r>
              <a:rPr lang="en-US" altLang="en-US" sz="1600" dirty="0">
                <a:solidFill>
                  <a:schemeClr val="bg1"/>
                </a:solidFill>
              </a:rPr>
              <a:t>Differences statistically significant? (Exercises 6-19, 6-20)</a:t>
            </a:r>
          </a:p>
        </p:txBody>
      </p:sp>
      <p:sp>
        <p:nvSpPr>
          <p:cNvPr id="4" name="Content Placeholder 3" hidden="1">
            <a:extLst>
              <a:ext uri="{FF2B5EF4-FFF2-40B4-BE49-F238E27FC236}">
                <a16:creationId xmlns:a16="http://schemas.microsoft.com/office/drawing/2014/main" id="{9D20AD2C-FDE4-ACEE-B028-B92C4A6ADAD8}"/>
              </a:ext>
            </a:extLst>
          </p:cNvPr>
          <p:cNvSpPr>
            <a:spLocks noGrp="1"/>
          </p:cNvSpPr>
          <p:nvPr>
            <p:ph sz="quarter" idx="14"/>
          </p:nvPr>
        </p:nvSpPr>
        <p:spPr>
          <a:xfrm>
            <a:off x="4808874" y="1944477"/>
            <a:ext cx="6621292" cy="1191915"/>
          </a:xfrm>
        </p:spPr>
        <p:txBody>
          <a:bodyPr/>
          <a:lstStyle/>
          <a:p>
            <a:r>
              <a:rPr lang="en-US" dirty="0"/>
              <a:t>A table summarizes the results from four Scenarios of the Loan-Processing Model. Column 1 with no header lists the row headers, expo service, and constant service, respectively. </a:t>
            </a:r>
          </a:p>
        </p:txBody>
      </p:sp>
      <p:graphicFrame>
        <p:nvGraphicFramePr>
          <p:cNvPr id="6" name="Table 5">
            <a:extLst>
              <a:ext uri="{FF2B5EF4-FFF2-40B4-BE49-F238E27FC236}">
                <a16:creationId xmlns:a16="http://schemas.microsoft.com/office/drawing/2014/main" id="{49E6C40D-1F77-377A-166A-7E9D5B00A473}"/>
              </a:ext>
            </a:extLst>
          </p:cNvPr>
          <p:cNvGraphicFramePr>
            <a:graphicFrameLocks noGrp="1"/>
          </p:cNvGraphicFramePr>
          <p:nvPr>
            <p:extLst>
              <p:ext uri="{D42A27DB-BD31-4B8C-83A1-F6EECF244321}">
                <p14:modId xmlns:p14="http://schemas.microsoft.com/office/powerpoint/2010/main" val="2483962209"/>
              </p:ext>
            </p:extLst>
          </p:nvPr>
        </p:nvGraphicFramePr>
        <p:xfrm>
          <a:off x="4231601" y="1143000"/>
          <a:ext cx="7775840" cy="1920240"/>
        </p:xfrm>
        <a:graphic>
          <a:graphicData uri="http://schemas.openxmlformats.org/drawingml/2006/table">
            <a:tbl>
              <a:tblPr firstRow="1"/>
              <a:tblGrid>
                <a:gridCol w="1240731">
                  <a:extLst>
                    <a:ext uri="{9D8B030D-6E8A-4147-A177-3AD203B41FA5}">
                      <a16:colId xmlns:a16="http://schemas.microsoft.com/office/drawing/2014/main" val="20000"/>
                    </a:ext>
                  </a:extLst>
                </a:gridCol>
                <a:gridCol w="998806">
                  <a:extLst>
                    <a:ext uri="{9D8B030D-6E8A-4147-A177-3AD203B41FA5}">
                      <a16:colId xmlns:a16="http://schemas.microsoft.com/office/drawing/2014/main" val="20001"/>
                    </a:ext>
                  </a:extLst>
                </a:gridCol>
                <a:gridCol w="534573">
                  <a:extLst>
                    <a:ext uri="{9D8B030D-6E8A-4147-A177-3AD203B41FA5}">
                      <a16:colId xmlns:a16="http://schemas.microsoft.com/office/drawing/2014/main" val="20002"/>
                    </a:ext>
                  </a:extLst>
                </a:gridCol>
                <a:gridCol w="520504">
                  <a:extLst>
                    <a:ext uri="{9D8B030D-6E8A-4147-A177-3AD203B41FA5}">
                      <a16:colId xmlns:a16="http://schemas.microsoft.com/office/drawing/2014/main" val="20003"/>
                    </a:ext>
                  </a:extLst>
                </a:gridCol>
                <a:gridCol w="675250">
                  <a:extLst>
                    <a:ext uri="{9D8B030D-6E8A-4147-A177-3AD203B41FA5}">
                      <a16:colId xmlns:a16="http://schemas.microsoft.com/office/drawing/2014/main" val="20004"/>
                    </a:ext>
                  </a:extLst>
                </a:gridCol>
                <a:gridCol w="689317">
                  <a:extLst>
                    <a:ext uri="{9D8B030D-6E8A-4147-A177-3AD203B41FA5}">
                      <a16:colId xmlns:a16="http://schemas.microsoft.com/office/drawing/2014/main" val="20005"/>
                    </a:ext>
                  </a:extLst>
                </a:gridCol>
                <a:gridCol w="689316">
                  <a:extLst>
                    <a:ext uri="{9D8B030D-6E8A-4147-A177-3AD203B41FA5}">
                      <a16:colId xmlns:a16="http://schemas.microsoft.com/office/drawing/2014/main" val="20006"/>
                    </a:ext>
                  </a:extLst>
                </a:gridCol>
                <a:gridCol w="717453">
                  <a:extLst>
                    <a:ext uri="{9D8B030D-6E8A-4147-A177-3AD203B41FA5}">
                      <a16:colId xmlns:a16="http://schemas.microsoft.com/office/drawing/2014/main" val="20007"/>
                    </a:ext>
                  </a:extLst>
                </a:gridCol>
                <a:gridCol w="829994">
                  <a:extLst>
                    <a:ext uri="{9D8B030D-6E8A-4147-A177-3AD203B41FA5}">
                      <a16:colId xmlns:a16="http://schemas.microsoft.com/office/drawing/2014/main" val="20008"/>
                    </a:ext>
                  </a:extLst>
                </a:gridCol>
                <a:gridCol w="879896">
                  <a:extLst>
                    <a:ext uri="{9D8B030D-6E8A-4147-A177-3AD203B41FA5}">
                      <a16:colId xmlns:a16="http://schemas.microsoft.com/office/drawing/2014/main" val="20009"/>
                    </a:ext>
                  </a:extLst>
                </a:gridCol>
              </a:tblGrid>
              <a:tr h="368433">
                <a:tc>
                  <a:txBody>
                    <a:bodyPr/>
                    <a:lstStyle/>
                    <a:p>
                      <a:pPr marL="0" indent="0" algn="l">
                        <a:lnSpc>
                          <a:spcPct val="100000"/>
                        </a:lnSpc>
                        <a:spcAft>
                          <a:spcPts val="0"/>
                        </a:spcAft>
                      </a:pPr>
                      <a:endParaRPr sz="1200" dirty="0">
                        <a:latin typeface="Calibri" panose="020F0502020204030204" pitchFamily="34" charset="0"/>
                        <a:cs typeface="Calibri" panose="020F0502020204030204" pitchFamily="34" charset="0"/>
                      </a:endParaRPr>
                    </a:p>
                  </a:txBody>
                  <a:tcPr>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200" b="1" dirty="0">
                          <a:solidFill>
                            <a:srgbClr val="262223"/>
                          </a:solidFill>
                          <a:latin typeface="Calibri" panose="020F0502020204030204" pitchFamily="34" charset="0"/>
                          <a:cs typeface="Calibri" panose="020F0502020204030204" pitchFamily="34" charset="0"/>
                        </a:rPr>
                        <a:t>Model</a:t>
                      </a:r>
                    </a:p>
                  </a:txBody>
                  <a:tcPr anchor="b">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200" b="1" dirty="0">
                          <a:solidFill>
                            <a:srgbClr val="262223"/>
                          </a:solidFill>
                          <a:latin typeface="Calibri" panose="020F0502020204030204" pitchFamily="34" charset="0"/>
                          <a:cs typeface="Calibri" panose="020F0502020204030204" pitchFamily="34" charset="0"/>
                        </a:rPr>
                        <a:t>Total WIP </a:t>
                      </a:r>
                      <a:r>
                        <a:rPr lang="en-US" sz="1200" b="0" dirty="0">
                          <a:solidFill>
                            <a:srgbClr val="262223"/>
                          </a:solidFill>
                          <a:latin typeface="Calibri" panose="020F0502020204030204" pitchFamily="34" charset="0"/>
                          <a:cs typeface="Calibri" panose="020F0502020204030204" pitchFamily="34" charset="0"/>
                        </a:rPr>
                        <a:t>Avg.</a:t>
                      </a:r>
                    </a:p>
                  </a:txBody>
                  <a:tcPr anchor="b">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200" b="1" dirty="0">
                          <a:solidFill>
                            <a:srgbClr val="262223"/>
                          </a:solidFill>
                          <a:latin typeface="Calibri" panose="020F0502020204030204" pitchFamily="34" charset="0"/>
                          <a:cs typeface="Calibri" panose="020F0502020204030204" pitchFamily="34" charset="0"/>
                        </a:rPr>
                        <a:t>Total WIP </a:t>
                      </a:r>
                      <a:r>
                        <a:rPr lang="en-US" sz="1200" b="0" dirty="0">
                          <a:solidFill>
                            <a:srgbClr val="262223"/>
                          </a:solidFill>
                          <a:latin typeface="Calibri" panose="020F0502020204030204" pitchFamily="34" charset="0"/>
                          <a:cs typeface="Calibri" panose="020F0502020204030204" pitchFamily="34" charset="0"/>
                        </a:rPr>
                        <a:t>Max.</a:t>
                      </a:r>
                    </a:p>
                  </a:txBody>
                  <a:tcPr anchor="b">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200" b="1" dirty="0">
                          <a:solidFill>
                            <a:srgbClr val="262223"/>
                          </a:solidFill>
                          <a:latin typeface="Calibri" panose="020F0502020204030204" pitchFamily="34" charset="0"/>
                          <a:cs typeface="Calibri" panose="020F0502020204030204" pitchFamily="34" charset="0"/>
                        </a:rPr>
                        <a:t>Total Time in System </a:t>
                      </a:r>
                      <a:r>
                        <a:rPr lang="en-US" sz="1200" b="0" dirty="0">
                          <a:solidFill>
                            <a:srgbClr val="262223"/>
                          </a:solidFill>
                          <a:latin typeface="Calibri" panose="020F0502020204030204" pitchFamily="34" charset="0"/>
                          <a:cs typeface="Calibri" panose="020F0502020204030204" pitchFamily="34" charset="0"/>
                        </a:rPr>
                        <a:t>Avg.</a:t>
                      </a:r>
                    </a:p>
                  </a:txBody>
                  <a:tcPr anchor="b">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200" b="1" dirty="0">
                          <a:solidFill>
                            <a:srgbClr val="262223"/>
                          </a:solidFill>
                          <a:latin typeface="Calibri" panose="020F0502020204030204" pitchFamily="34" charset="0"/>
                          <a:cs typeface="Calibri" panose="020F0502020204030204" pitchFamily="34" charset="0"/>
                        </a:rPr>
                        <a:t>Total Time in System </a:t>
                      </a:r>
                      <a:r>
                        <a:rPr lang="en-US" sz="1200" b="0" dirty="0">
                          <a:solidFill>
                            <a:srgbClr val="262223"/>
                          </a:solidFill>
                          <a:latin typeface="Calibri" panose="020F0502020204030204" pitchFamily="34" charset="0"/>
                          <a:cs typeface="Calibri" panose="020F0502020204030204" pitchFamily="34" charset="0"/>
                        </a:rPr>
                        <a:t>Max.</a:t>
                      </a:r>
                    </a:p>
                  </a:txBody>
                  <a:tcPr anchor="b">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200" b="1" dirty="0">
                          <a:solidFill>
                            <a:srgbClr val="262223"/>
                          </a:solidFill>
                          <a:latin typeface="Calibri" panose="020F0502020204030204" pitchFamily="34" charset="0"/>
                          <a:cs typeface="Calibri" panose="020F0502020204030204" pitchFamily="34" charset="0"/>
                        </a:rPr>
                        <a:t>Total Waiting Time </a:t>
                      </a:r>
                      <a:r>
                        <a:rPr lang="en-US" sz="1200" b="0" dirty="0">
                          <a:solidFill>
                            <a:srgbClr val="262223"/>
                          </a:solidFill>
                          <a:latin typeface="Calibri" panose="020F0502020204030204" pitchFamily="34" charset="0"/>
                          <a:cs typeface="Calibri" panose="020F0502020204030204" pitchFamily="34" charset="0"/>
                        </a:rPr>
                        <a:t>Avg.</a:t>
                      </a:r>
                    </a:p>
                  </a:txBody>
                  <a:tcPr anchor="b">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200" b="1" dirty="0">
                          <a:solidFill>
                            <a:srgbClr val="262223"/>
                          </a:solidFill>
                          <a:latin typeface="Calibri" panose="020F0502020204030204" pitchFamily="34" charset="0"/>
                          <a:cs typeface="Calibri" panose="020F0502020204030204" pitchFamily="34" charset="0"/>
                        </a:rPr>
                        <a:t>Total Waiting Time </a:t>
                      </a:r>
                      <a:r>
                        <a:rPr lang="en-US" sz="1200" b="0" dirty="0">
                          <a:solidFill>
                            <a:srgbClr val="262223"/>
                          </a:solidFill>
                          <a:latin typeface="Calibri" panose="020F0502020204030204" pitchFamily="34" charset="0"/>
                          <a:cs typeface="Calibri" panose="020F0502020204030204" pitchFamily="34" charset="0"/>
                        </a:rPr>
                        <a:t>Max.</a:t>
                      </a:r>
                    </a:p>
                  </a:txBody>
                  <a:tcPr anchor="b">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200" b="1" dirty="0">
                          <a:solidFill>
                            <a:srgbClr val="262223"/>
                          </a:solidFill>
                          <a:latin typeface="Calibri" panose="020F0502020204030204" pitchFamily="34" charset="0"/>
                          <a:cs typeface="Calibri" panose="020F0502020204030204" pitchFamily="34" charset="0"/>
                        </a:rPr>
                        <a:t>Number Processed</a:t>
                      </a:r>
                    </a:p>
                  </a:txBody>
                  <a:tcPr anchor="b">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00000"/>
                        </a:lnSpc>
                        <a:spcAft>
                          <a:spcPts val="0"/>
                        </a:spcAft>
                      </a:pPr>
                      <a:r>
                        <a:rPr lang="en-US" sz="1200" b="1" dirty="0">
                          <a:solidFill>
                            <a:srgbClr val="262223"/>
                          </a:solidFill>
                          <a:latin typeface="Calibri" panose="020F0502020204030204" pitchFamily="34" charset="0"/>
                          <a:cs typeface="Calibri" panose="020F0502020204030204" pitchFamily="34" charset="0"/>
                        </a:rPr>
                        <a:t>Avg. Utilization</a:t>
                      </a:r>
                    </a:p>
                  </a:txBody>
                  <a:tcPr anchor="b">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04685">
                <a:tc>
                  <a:txBody>
                    <a:bodyPr/>
                    <a:lstStyle/>
                    <a:p>
                      <a:pPr marL="0" indent="0" algn="l">
                        <a:lnSpc>
                          <a:spcPct val="100000"/>
                        </a:lnSpc>
                        <a:spcAft>
                          <a:spcPts val="0"/>
                        </a:spcAft>
                      </a:pPr>
                      <a:r>
                        <a:rPr lang="en-US" sz="1200" b="1" dirty="0">
                          <a:solidFill>
                            <a:srgbClr val="252122"/>
                          </a:solidFill>
                          <a:latin typeface="Calibri" panose="020F0502020204030204" pitchFamily="34" charset="0"/>
                          <a:cs typeface="Calibri" panose="020F0502020204030204" pitchFamily="34" charset="0"/>
                        </a:rPr>
                        <a:t>Expo service</a:t>
                      </a:r>
                    </a:p>
                  </a:txBody>
                  <a:tcPr>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indent="0" algn="l">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3-2 (serial)</a:t>
                      </a:r>
                    </a:p>
                  </a:txBody>
                  <a:tcPr>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indent="0" algn="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12.39</a:t>
                      </a:r>
                    </a:p>
                  </a:txBody>
                  <a:tcPr>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indent="0" algn="ct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21</a:t>
                      </a:r>
                    </a:p>
                  </a:txBody>
                  <a:tcPr>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indent="0" algn="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16.08</a:t>
                      </a:r>
                    </a:p>
                  </a:txBody>
                  <a:tcPr marR="210312">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indent="0" algn="ct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27.21</a:t>
                      </a:r>
                    </a:p>
                  </a:txBody>
                  <a:tcPr>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indent="0" algn="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11.98</a:t>
                      </a:r>
                    </a:p>
                  </a:txBody>
                  <a:tcPr marR="201168">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indent="0" algn="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22.27</a:t>
                      </a:r>
                    </a:p>
                  </a:txBody>
                  <a:tcPr marR="182880">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indent="0" algn="ct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117</a:t>
                      </a:r>
                    </a:p>
                  </a:txBody>
                  <a:tcPr>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indent="0" algn="ct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0.78</a:t>
                      </a:r>
                    </a:p>
                  </a:txBody>
                  <a:tcPr>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811">
                <a:tc>
                  <a:txBody>
                    <a:bodyPr/>
                    <a:lstStyle/>
                    <a:p>
                      <a:pPr marL="0" indent="0" algn="l">
                        <a:lnSpc>
                          <a:spcPct val="100000"/>
                        </a:lnSpc>
                        <a:spcAft>
                          <a:spcPts val="0"/>
                        </a:spcAft>
                      </a:pPr>
                      <a:endParaRPr sz="1200" dirty="0">
                        <a:latin typeface="Calibri" panose="020F0502020204030204" pitchFamily="34" charset="0"/>
                        <a:cs typeface="Calibri" panose="020F0502020204030204" pitchFamily="34" charset="0"/>
                      </a:endParaRPr>
                    </a:p>
                  </a:txBody>
                  <a:tcPr>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l">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3-3 (parallel)</a:t>
                      </a:r>
                    </a:p>
                  </a:txBody>
                  <a:tcPr>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4.61</a:t>
                      </a:r>
                    </a:p>
                  </a:txBody>
                  <a:tcPr>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10</a:t>
                      </a:r>
                    </a:p>
                  </a:txBody>
                  <a:tcPr>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r">
                        <a:lnSpc>
                          <a:spcPct val="100000"/>
                        </a:lnSpc>
                        <a:spcAft>
                          <a:spcPts val="0"/>
                        </a:spcAft>
                      </a:pPr>
                      <a:r>
                        <a:rPr lang="en-US" sz="1200">
                          <a:solidFill>
                            <a:srgbClr val="252122"/>
                          </a:solidFill>
                          <a:latin typeface="Calibri" panose="020F0502020204030204" pitchFamily="34" charset="0"/>
                          <a:cs typeface="Calibri" panose="020F0502020204030204" pitchFamily="34" charset="0"/>
                        </a:rPr>
                        <a:t>5.38</a:t>
                      </a:r>
                    </a:p>
                  </a:txBody>
                  <a:tcPr marR="210312">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13.73</a:t>
                      </a:r>
                    </a:p>
                  </a:txBody>
                  <a:tcPr>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1.33</a:t>
                      </a:r>
                    </a:p>
                  </a:txBody>
                  <a:tcPr marR="201168">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6.82</a:t>
                      </a:r>
                    </a:p>
                  </a:txBody>
                  <a:tcPr marR="182880">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135</a:t>
                      </a:r>
                    </a:p>
                  </a:txBody>
                  <a:tcPr>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0.87</a:t>
                      </a:r>
                    </a:p>
                  </a:txBody>
                  <a:tcPr>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04685">
                <a:tc>
                  <a:txBody>
                    <a:bodyPr/>
                    <a:lstStyle/>
                    <a:p>
                      <a:pPr marL="0" indent="0" algn="l">
                        <a:lnSpc>
                          <a:spcPct val="100000"/>
                        </a:lnSpc>
                        <a:spcAft>
                          <a:spcPts val="0"/>
                        </a:spcAft>
                      </a:pPr>
                      <a:r>
                        <a:rPr lang="en-US" sz="1200" b="1" dirty="0">
                          <a:solidFill>
                            <a:srgbClr val="252122"/>
                          </a:solidFill>
                          <a:latin typeface="Calibri" panose="020F0502020204030204" pitchFamily="34" charset="0"/>
                          <a:cs typeface="Calibri" panose="020F0502020204030204" pitchFamily="34" charset="0"/>
                        </a:rPr>
                        <a:t>Constant service</a:t>
                      </a:r>
                    </a:p>
                  </a:txBody>
                  <a:tcPr>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indent="0" algn="l">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3-4 (serial)</a:t>
                      </a:r>
                    </a:p>
                  </a:txBody>
                  <a:tcPr>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indent="0" algn="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3.49</a:t>
                      </a:r>
                    </a:p>
                  </a:txBody>
                  <a:tcPr>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indent="0" algn="ct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12</a:t>
                      </a:r>
                    </a:p>
                  </a:txBody>
                  <a:tcPr>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indent="0" algn="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5.32</a:t>
                      </a:r>
                    </a:p>
                  </a:txBody>
                  <a:tcPr marR="210312">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indent="0" algn="ct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11.38</a:t>
                      </a:r>
                    </a:p>
                  </a:txBody>
                  <a:tcPr>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indent="0" algn="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1.32</a:t>
                      </a:r>
                    </a:p>
                  </a:txBody>
                  <a:tcPr marR="201168">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indent="0" algn="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7.38</a:t>
                      </a:r>
                    </a:p>
                  </a:txBody>
                  <a:tcPr marR="182880">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indent="0" algn="ctr">
                        <a:lnSpc>
                          <a:spcPct val="100000"/>
                        </a:lnSpc>
                        <a:spcAft>
                          <a:spcPts val="0"/>
                        </a:spcAft>
                      </a:pPr>
                      <a:r>
                        <a:rPr lang="en-US" sz="1200">
                          <a:solidFill>
                            <a:srgbClr val="252122"/>
                          </a:solidFill>
                          <a:latin typeface="Calibri" panose="020F0502020204030204" pitchFamily="34" charset="0"/>
                          <a:cs typeface="Calibri" panose="020F0502020204030204" pitchFamily="34" charset="0"/>
                        </a:rPr>
                        <a:t>102</a:t>
                      </a:r>
                    </a:p>
                  </a:txBody>
                  <a:tcPr>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indent="0" algn="ctr">
                        <a:lnSpc>
                          <a:spcPct val="100000"/>
                        </a:lnSpc>
                        <a:spcAft>
                          <a:spcPts val="0"/>
                        </a:spcAft>
                      </a:pPr>
                      <a:r>
                        <a:rPr lang="en-US" sz="1200">
                          <a:solidFill>
                            <a:srgbClr val="252122"/>
                          </a:solidFill>
                          <a:latin typeface="Calibri" panose="020F0502020204030204" pitchFamily="34" charset="0"/>
                          <a:cs typeface="Calibri" panose="020F0502020204030204" pitchFamily="34" charset="0"/>
                        </a:rPr>
                        <a:t>0.65</a:t>
                      </a:r>
                    </a:p>
                  </a:txBody>
                  <a:tcPr>
                    <a:lnL w="12700" cmpd="sng">
                      <a:noFill/>
                      <a:prstDash val="solid"/>
                    </a:lnL>
                    <a:lnR w="12700" cmpd="sng">
                      <a:noFill/>
                      <a:prstDash val="solid"/>
                    </a:lnR>
                    <a:lnT w="12700" cap="flat" cmpd="sng" algn="ctr">
                      <a:solidFill>
                        <a:srgbClr val="007F0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22811">
                <a:tc>
                  <a:txBody>
                    <a:bodyPr/>
                    <a:lstStyle/>
                    <a:p>
                      <a:pPr marL="0" indent="0" algn="l">
                        <a:lnSpc>
                          <a:spcPct val="100000"/>
                        </a:lnSpc>
                        <a:spcAft>
                          <a:spcPts val="0"/>
                        </a:spcAft>
                      </a:pPr>
                      <a:endParaRPr sz="1200" dirty="0">
                        <a:latin typeface="Calibri" panose="020F0502020204030204" pitchFamily="34" charset="0"/>
                        <a:cs typeface="Calibri" panose="020F0502020204030204" pitchFamily="34" charset="0"/>
                      </a:endParaRPr>
                    </a:p>
                  </a:txBody>
                  <a:tcPr>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l">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3-5 (parallel)</a:t>
                      </a:r>
                    </a:p>
                  </a:txBody>
                  <a:tcPr>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3.17</a:t>
                      </a:r>
                    </a:p>
                  </a:txBody>
                  <a:tcPr>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11</a:t>
                      </a:r>
                    </a:p>
                  </a:txBody>
                  <a:tcPr>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4.81</a:t>
                      </a:r>
                    </a:p>
                  </a:txBody>
                  <a:tcPr marR="210312">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10.05</a:t>
                      </a:r>
                    </a:p>
                  </a:txBody>
                  <a:tcPr>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0.81</a:t>
                      </a:r>
                    </a:p>
                  </a:txBody>
                  <a:tcPr marR="201168">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6.05</a:t>
                      </a:r>
                    </a:p>
                  </a:txBody>
                  <a:tcPr marR="182880">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102</a:t>
                      </a:r>
                    </a:p>
                  </a:txBody>
                  <a:tcPr>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ct val="100000"/>
                        </a:lnSpc>
                        <a:spcAft>
                          <a:spcPts val="0"/>
                        </a:spcAft>
                      </a:pPr>
                      <a:r>
                        <a:rPr lang="en-US" sz="1200" dirty="0">
                          <a:solidFill>
                            <a:srgbClr val="252122"/>
                          </a:solidFill>
                          <a:latin typeface="Calibri" panose="020F0502020204030204" pitchFamily="34" charset="0"/>
                          <a:cs typeface="Calibri" panose="020F0502020204030204" pitchFamily="34" charset="0"/>
                        </a:rPr>
                        <a:t>0.66</a:t>
                      </a:r>
                    </a:p>
                  </a:txBody>
                  <a:tcPr>
                    <a:lnL w="12700" cmpd="sng">
                      <a:noFill/>
                      <a:prstDash val="solid"/>
                    </a:lnL>
                    <a:lnR w="12700" cmpd="sng">
                      <a:noFill/>
                      <a:prstDash val="solid"/>
                    </a:lnR>
                    <a:lnT w="12700" cmpd="sng">
                      <a:noFill/>
                      <a:prstDash val="solid"/>
                    </a:lnT>
                    <a:lnB w="12700" cap="flat" cmpd="sng" algn="ctr">
                      <a:solidFill>
                        <a:srgbClr val="007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11" name="Slide Number Placeholder 10">
            <a:extLst>
              <a:ext uri="{FF2B5EF4-FFF2-40B4-BE49-F238E27FC236}">
                <a16:creationId xmlns:a16="http://schemas.microsoft.com/office/drawing/2014/main" id="{EDD1D592-CF0E-3E6E-0AF3-0D84D12BE552}"/>
              </a:ext>
            </a:extLst>
          </p:cNvPr>
          <p:cNvSpPr>
            <a:spLocks noGrp="1"/>
          </p:cNvSpPr>
          <p:nvPr>
            <p:ph type="sldNum" sz="quarter" idx="10"/>
          </p:nvPr>
        </p:nvSpPr>
        <p:spPr/>
        <p:txBody>
          <a:bodyPr/>
          <a:lstStyle/>
          <a:p>
            <a:fld id="{68151E55-6873-49E2-B8D5-2F265E6F1973}" type="slidenum">
              <a:rPr lang="en-US" smtClean="0"/>
              <a:t>57</a:t>
            </a:fld>
            <a:endParaRPr lang="en-US" dirty="0"/>
          </a:p>
        </p:txBody>
      </p:sp>
    </p:spTree>
    <p:extLst>
      <p:ext uri="{BB962C8B-B14F-4D97-AF65-F5344CB8AC3E}">
        <p14:creationId xmlns:p14="http://schemas.microsoft.com/office/powerpoint/2010/main" val="16276175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162CB8D-17C5-97F3-0BB4-09ADA19B4057}"/>
              </a:ext>
            </a:extLst>
          </p:cNvPr>
          <p:cNvSpPr>
            <a:spLocks noGrp="1"/>
          </p:cNvSpPr>
          <p:nvPr>
            <p:ph type="title"/>
          </p:nvPr>
        </p:nvSpPr>
        <p:spPr/>
        <p:txBody>
          <a:bodyPr/>
          <a:lstStyle/>
          <a:p>
            <a:r>
              <a:rPr lang="en-US" dirty="0"/>
              <a:t>End of Main Content</a:t>
            </a:r>
          </a:p>
        </p:txBody>
      </p:sp>
      <p:sp>
        <p:nvSpPr>
          <p:cNvPr id="3" name="Footer Placeholder 4">
            <a:extLst>
              <a:ext uri="{FF2B5EF4-FFF2-40B4-BE49-F238E27FC236}">
                <a16:creationId xmlns:a16="http://schemas.microsoft.com/office/drawing/2014/main" id="{688AFED5-15ED-EB33-8944-A677A2FC09B9}"/>
              </a:ext>
            </a:extLst>
          </p:cNvPr>
          <p:cNvSpPr txBox="1">
            <a:spLocks/>
          </p:cNvSpPr>
          <p:nvPr/>
        </p:nvSpPr>
        <p:spPr>
          <a:xfrm>
            <a:off x="0" y="6485207"/>
            <a:ext cx="12192000" cy="372793"/>
          </a:xfrm>
          <a:prstGeom prst="rect">
            <a:avLst/>
          </a:prstGeom>
        </p:spPr>
        <p:txBody>
          <a:bodyPr anchor="ctr"/>
          <a:lstStyle>
            <a:lvl1pPr marL="0" indent="0" algn="ctr" defTabSz="457200" rtl="0" eaLnBrk="1" latinLnBrk="0" hangingPunct="1">
              <a:spcBef>
                <a:spcPct val="20000"/>
              </a:spcBef>
              <a:buFont typeface="Arial"/>
              <a:buNone/>
              <a:defRPr sz="800" kern="1200">
                <a:solidFill>
                  <a:schemeClr val="bg1"/>
                </a:solidFill>
                <a:latin typeface="+mn-lt"/>
                <a:ea typeface="+mn-ea"/>
                <a:cs typeface="+mn-cs"/>
              </a:defRPr>
            </a:lvl1pPr>
            <a:lvl2pPr marL="742950" indent="-285750" algn="ctr" defTabSz="457200" rtl="0" eaLnBrk="1" latinLnBrk="0" hangingPunct="1">
              <a:spcBef>
                <a:spcPct val="20000"/>
              </a:spcBef>
              <a:buFont typeface="Arial"/>
              <a:buChar char="–"/>
              <a:defRPr sz="800" kern="1200">
                <a:solidFill>
                  <a:schemeClr val="bg1"/>
                </a:solidFill>
                <a:latin typeface="+mn-lt"/>
                <a:ea typeface="+mn-ea"/>
                <a:cs typeface="+mn-cs"/>
              </a:defRPr>
            </a:lvl2pPr>
            <a:lvl3pPr marL="1143000" indent="-228600" algn="ctr" defTabSz="457200" rtl="0" eaLnBrk="1" latinLnBrk="0" hangingPunct="1">
              <a:spcBef>
                <a:spcPct val="20000"/>
              </a:spcBef>
              <a:buFont typeface="Arial"/>
              <a:buChar char="•"/>
              <a:defRPr sz="800" kern="1200">
                <a:solidFill>
                  <a:schemeClr val="bg1"/>
                </a:solidFill>
                <a:latin typeface="+mn-lt"/>
                <a:ea typeface="+mn-ea"/>
                <a:cs typeface="+mn-cs"/>
              </a:defRPr>
            </a:lvl3pPr>
            <a:lvl4pPr marL="1600200" indent="-228600" algn="ctr" defTabSz="457200" rtl="0" eaLnBrk="1" latinLnBrk="0" hangingPunct="1">
              <a:spcBef>
                <a:spcPct val="20000"/>
              </a:spcBef>
              <a:buFont typeface="Arial"/>
              <a:buChar char="–"/>
              <a:defRPr sz="800" kern="1200">
                <a:solidFill>
                  <a:schemeClr val="bg1"/>
                </a:solidFill>
                <a:latin typeface="+mn-lt"/>
                <a:ea typeface="+mn-ea"/>
                <a:cs typeface="+mn-cs"/>
              </a:defRPr>
            </a:lvl4pPr>
            <a:lvl5pPr marL="2057400" indent="-228600" algn="ctr" defTabSz="457200" rtl="0" eaLnBrk="1" latinLnBrk="0" hangingPunct="1">
              <a:spcBef>
                <a:spcPct val="20000"/>
              </a:spcBef>
              <a:buFont typeface="Arial"/>
              <a:buChar char="»"/>
              <a:defRPr sz="8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solidFill>
                  <a:schemeClr val="tx1"/>
                </a:solidFill>
                <a:latin typeface="Calibri" panose="020F0502020204030204" pitchFamily="34" charset="0"/>
                <a:cs typeface="Calibri" panose="020F0502020204030204" pitchFamily="34" charset="0"/>
              </a:rPr>
              <a:t>© McGraw Hill LLC. All rights reserved. No reproduction or distribution without the prior written consent of McGraw Hill LLC.</a:t>
            </a:r>
          </a:p>
        </p:txBody>
      </p:sp>
    </p:spTree>
    <p:extLst>
      <p:ext uri="{BB962C8B-B14F-4D97-AF65-F5344CB8AC3E}">
        <p14:creationId xmlns:p14="http://schemas.microsoft.com/office/powerpoint/2010/main" val="17019241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32E8A-2FA2-2B0C-18BE-9CDFF6E43108}"/>
              </a:ext>
            </a:extLst>
          </p:cNvPr>
          <p:cNvSpPr>
            <a:spLocks noGrp="1"/>
          </p:cNvSpPr>
          <p:nvPr>
            <p:ph type="title"/>
          </p:nvPr>
        </p:nvSpPr>
        <p:spPr/>
        <p:txBody>
          <a:bodyPr/>
          <a:lstStyle/>
          <a:p>
            <a:r>
              <a:rPr lang="en-US" dirty="0"/>
              <a:t>Accessibility Content: Text Alternatives for Images</a:t>
            </a:r>
          </a:p>
        </p:txBody>
      </p:sp>
      <p:sp>
        <p:nvSpPr>
          <p:cNvPr id="3" name="Slide Number Placeholder 2">
            <a:extLst>
              <a:ext uri="{FF2B5EF4-FFF2-40B4-BE49-F238E27FC236}">
                <a16:creationId xmlns:a16="http://schemas.microsoft.com/office/drawing/2014/main" id="{8E8625F1-5A79-9CB7-B64D-9E53FA087BB1}"/>
              </a:ext>
            </a:extLst>
          </p:cNvPr>
          <p:cNvSpPr>
            <a:spLocks noGrp="1"/>
          </p:cNvSpPr>
          <p:nvPr>
            <p:ph type="sldNum" sz="quarter" idx="10"/>
          </p:nvPr>
        </p:nvSpPr>
        <p:spPr/>
        <p:txBody>
          <a:bodyPr/>
          <a:lstStyle/>
          <a:p>
            <a:fld id="{68151E55-6873-49E2-B8D5-2F265E6F1973}" type="slidenum">
              <a:rPr lang="en-US" smtClean="0"/>
              <a:t>59</a:t>
            </a:fld>
            <a:endParaRPr lang="en-US" dirty="0"/>
          </a:p>
        </p:txBody>
      </p:sp>
    </p:spTree>
    <p:extLst>
      <p:ext uri="{BB962C8B-B14F-4D97-AF65-F5344CB8AC3E}">
        <p14:creationId xmlns:p14="http://schemas.microsoft.com/office/powerpoint/2010/main" val="1326173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6AB9171-19A7-B666-871C-E345B07A707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12192000" cy="6673531"/>
          </a:xfrm>
          <a:prstGeom prst="rect">
            <a:avLst/>
          </a:prstGeom>
        </p:spPr>
      </p:pic>
      <p:sp>
        <p:nvSpPr>
          <p:cNvPr id="14" name="Title 13">
            <a:extLst>
              <a:ext uri="{FF2B5EF4-FFF2-40B4-BE49-F238E27FC236}">
                <a16:creationId xmlns:a16="http://schemas.microsoft.com/office/drawing/2014/main" id="{A30767D8-B400-978A-460A-A73664C4EE5C}"/>
              </a:ext>
            </a:extLst>
          </p:cNvPr>
          <p:cNvSpPr>
            <a:spLocks noGrp="1"/>
          </p:cNvSpPr>
          <p:nvPr>
            <p:ph type="title"/>
          </p:nvPr>
        </p:nvSpPr>
        <p:spPr/>
        <p:txBody>
          <a:bodyPr/>
          <a:lstStyle/>
          <a:p>
            <a:r>
              <a:rPr lang="en-US" dirty="0">
                <a:solidFill>
                  <a:schemeClr val="bg1"/>
                </a:solidFill>
              </a:rPr>
              <a:t>This is the Arena application</a:t>
            </a:r>
          </a:p>
        </p:txBody>
      </p:sp>
      <p:pic>
        <p:nvPicPr>
          <p:cNvPr id="3" name="Picture 2" descr="Screen grab of Arena Application Window is shown.">
            <a:extLst>
              <a:ext uri="{FF2B5EF4-FFF2-40B4-BE49-F238E27FC236}">
                <a16:creationId xmlns:a16="http://schemas.microsoft.com/office/drawing/2014/main" id="{4098A5C3-323C-C836-A740-45534D6A46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8485" y="1053924"/>
            <a:ext cx="9515030" cy="5264910"/>
          </a:xfrm>
          <a:prstGeom prst="rect">
            <a:avLst/>
          </a:prstGeom>
        </p:spPr>
      </p:pic>
      <p:sp>
        <p:nvSpPr>
          <p:cNvPr id="16" name="Text Placeholder 15">
            <a:extLst>
              <a:ext uri="{FF2B5EF4-FFF2-40B4-BE49-F238E27FC236}">
                <a16:creationId xmlns:a16="http://schemas.microsoft.com/office/drawing/2014/main" id="{D34F35B0-7B61-08C6-77E5-606763C10630}"/>
              </a:ext>
            </a:extLst>
          </p:cNvPr>
          <p:cNvSpPr>
            <a:spLocks noGrp="1"/>
          </p:cNvSpPr>
          <p:nvPr>
            <p:ph type="body" sz="quarter" idx="14"/>
          </p:nvPr>
        </p:nvSpPr>
        <p:spPr>
          <a:xfrm>
            <a:off x="4492752" y="6665976"/>
            <a:ext cx="3206496" cy="192024"/>
          </a:xfrm>
        </p:spPr>
        <p:txBody>
          <a:bodyPr/>
          <a:lstStyle/>
          <a:p>
            <a:r>
              <a:rPr lang="en-US" dirty="0">
                <a:hlinkClick r:id="rId5" action="ppaction://hlinksldjump"/>
              </a:rPr>
              <a:t>Access the text alternative for slide images.</a:t>
            </a:r>
            <a:endParaRPr lang="en-US" dirty="0"/>
          </a:p>
        </p:txBody>
      </p:sp>
      <p:sp>
        <p:nvSpPr>
          <p:cNvPr id="6" name="Slide Number Placeholder 5">
            <a:extLst>
              <a:ext uri="{FF2B5EF4-FFF2-40B4-BE49-F238E27FC236}">
                <a16:creationId xmlns:a16="http://schemas.microsoft.com/office/drawing/2014/main" id="{95203F56-391A-169B-D4A5-970552F760AE}"/>
              </a:ext>
            </a:extLst>
          </p:cNvPr>
          <p:cNvSpPr>
            <a:spLocks noGrp="1"/>
          </p:cNvSpPr>
          <p:nvPr>
            <p:ph type="sldNum" sz="quarter" idx="10"/>
          </p:nvPr>
        </p:nvSpPr>
        <p:spPr/>
        <p:txBody>
          <a:bodyPr/>
          <a:lstStyle/>
          <a:p>
            <a:fld id="{68151E55-6873-49E2-B8D5-2F265E6F1973}" type="slidenum">
              <a:rPr lang="en-US" smtClean="0"/>
              <a:t>6</a:t>
            </a:fld>
            <a:endParaRPr lang="en-US" dirty="0"/>
          </a:p>
        </p:txBody>
      </p:sp>
    </p:spTree>
    <p:extLst>
      <p:ext uri="{BB962C8B-B14F-4D97-AF65-F5344CB8AC3E}">
        <p14:creationId xmlns:p14="http://schemas.microsoft.com/office/powerpoint/2010/main" val="3224307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lang="en-US" b="0" dirty="0">
                <a:latin typeface="Calibri Light" panose="020F0302020204030204" pitchFamily="34" charset="0"/>
                <a:cs typeface="Calibri Light" panose="020F0302020204030204" pitchFamily="34" charset="0"/>
              </a:rPr>
              <a:t>Open the Application -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lstStyle/>
          <a:p>
            <a:r>
              <a:rPr lang="en-US" dirty="0"/>
              <a:t>The first column in the start menu shows the categories icon at the top and five quick icons at the bottom. From bottom to top, these are power off, settings, photos, documents, and the profile. The second column shows lists of flies and apps in the Alphabets P and R. In the Alphabet R column, the folder named Rockwell software is selected and nine files from it are displayed. The third column shows ten Windows applications such as Office, Word, One Note, Outlook, PowerPoint, Microsoft Edge, Microsoft Store, and Arena. In the taskbar, the Windows start icon, a search bar, a small circle icon, a playlist icon, a file explorer icon, an Outlook icon, and a Microsoft Edge icon are displayed. The first callout box pointed toward the Start button reads, 1. After the software is installed select the Start menu. The second callout box pointed toward the Arena application reads, Open the Rockwell Software folder and click on the Arena application to open it.</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60</a:t>
            </a:fld>
            <a:endParaRPr lang="en-US" dirty="0"/>
          </a:p>
        </p:txBody>
      </p:sp>
    </p:spTree>
    <p:extLst>
      <p:ext uri="{BB962C8B-B14F-4D97-AF65-F5344CB8AC3E}">
        <p14:creationId xmlns:p14="http://schemas.microsoft.com/office/powerpoint/2010/main" val="24779561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lang="en-US" dirty="0"/>
              <a:t>Tour of the Application Begins! -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lstStyle/>
          <a:p>
            <a:r>
              <a:rPr lang="en-US" dirty="0"/>
              <a:t>The blocks on the top from left to right, read, application window, ribbons, template panels, and help. The template panels gets divided into two blocks, flowchart modules, and data modules.</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3"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61</a:t>
            </a:fld>
            <a:endParaRPr lang="en-US" dirty="0"/>
          </a:p>
        </p:txBody>
      </p:sp>
    </p:spTree>
    <p:extLst>
      <p:ext uri="{BB962C8B-B14F-4D97-AF65-F5344CB8AC3E}">
        <p14:creationId xmlns:p14="http://schemas.microsoft.com/office/powerpoint/2010/main" val="3539828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lang="en-US" dirty="0"/>
              <a:t>This is the Arena application -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lstStyle/>
          <a:p>
            <a:r>
              <a:rPr lang="en-US" dirty="0"/>
              <a:t>Ribbon of the Arena Application Window is at the top side. A message box contains test Ribbon Tabs is pointing towards Ribbon. Project Bar is below the ribbon. Model tab labeled Model 03-01.doe is opened. Assign, Clone, Delay, Dispose, Go to Label, Pick Station, Release, Service, Assign Attribute, Create, Dispense, Gather, Label, Process, Route, Station are the icons inside the Template Panel. Model window spreadsheet view is on the lower side of the model window. A status bar is on the lower side of the screen grab.</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62</a:t>
            </a:fld>
            <a:endParaRPr lang="en-US" dirty="0"/>
          </a:p>
        </p:txBody>
      </p:sp>
    </p:spTree>
    <p:extLst>
      <p:ext uri="{BB962C8B-B14F-4D97-AF65-F5344CB8AC3E}">
        <p14:creationId xmlns:p14="http://schemas.microsoft.com/office/powerpoint/2010/main" val="13348568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lang="en-US" dirty="0"/>
              <a:t>Ribbon Tab Tour -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lstStyle/>
          <a:p>
            <a:r>
              <a:rPr lang="en-US" dirty="0"/>
              <a:t>The quick access toolbar has several icons including play, save, undo, and redo, followed by the customized button. The eight tabs are File (highlighted red), Home (selected), Animate, Draw, Run, View, Tools, and Developer. Seven ribbon groups are labeled Template, Clipboard, Navigation, Connections, Editing, Run, and Help and Manuals. Template has two icons labeled Attach and Detach. Clipboard has three icons labeled Paste, Cut, Copy. Navigation has five icons labeled Select and zoom, zoom percentage (selected as 58 percent), </a:t>
            </a:r>
            <a:r>
              <a:rPr lang="en-US" dirty="0" err="1"/>
              <a:t>Submodel</a:t>
            </a:r>
            <a:r>
              <a:rPr lang="en-US" dirty="0"/>
              <a:t>, Find, Replace, and Layers. Connections has an icon labeled Connect, with three checkboxes for Auto-connect, Smart connect, and connector Arrows. The first two checkboxes are selected and the third checkbox is not selected. Editing has three icons labeled Select All, Expression Builder, and Arrange. Run has three icons of Check model, review errors, and a player. Help and Manuals has three icons of Arena Help, Release Notes, and Arena Product Manuals. A callout box pointed toward the customized button reads, Quick Access toolbar. A callout box pointed at the developer tab reads, Ribbon tabs. A callout box pointed toward the editing group reads, Ribbon groups. </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63</a:t>
            </a:fld>
            <a:endParaRPr lang="en-US" dirty="0"/>
          </a:p>
        </p:txBody>
      </p:sp>
    </p:spTree>
    <p:extLst>
      <p:ext uri="{BB962C8B-B14F-4D97-AF65-F5344CB8AC3E}">
        <p14:creationId xmlns:p14="http://schemas.microsoft.com/office/powerpoint/2010/main" val="39750758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lang="en-US" dirty="0"/>
              <a:t>File Tab -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lstStyle/>
          <a:p>
            <a:r>
              <a:rPr lang="en-US" dirty="0"/>
              <a:t>It is a vertical rectangular-shaped shaded block. The following options are enlisted in it New, Open, Info, Save, Save As, Print, Share, Close, Browse SMART, Brows Examples, Accounts, and Options. The message box is pointing toward the Return icon, and it contains the following text Return to Arena applications. The message box is pointing toward the option Open, and it contains the following text Open existing models. The message box is pointing toward the option New, and it contains the following text click here to open the new model window. The message box is pointing toward the option Print, and it contains the following text Options to save, print, share or close the active model. The message box is pointing toward the option Browse SMART, and it contains the following text SMARTS are small example models for learning various concepts in Arena.</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64</a:t>
            </a:fld>
            <a:endParaRPr lang="en-US" dirty="0"/>
          </a:p>
        </p:txBody>
      </p:sp>
    </p:spTree>
    <p:extLst>
      <p:ext uri="{BB962C8B-B14F-4D97-AF65-F5344CB8AC3E}">
        <p14:creationId xmlns:p14="http://schemas.microsoft.com/office/powerpoint/2010/main" val="1673670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lang="en-US" dirty="0"/>
              <a:t>Home Tab -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lstStyle/>
          <a:p>
            <a:r>
              <a:rPr lang="en-US" dirty="0"/>
              <a:t>The message box is pointing toward the Home tab and it contains the following information The Home tab is Where commonly used functions are organized. The message box is pointing toward the Connect tab and it contains the following information Connections is where you find the Connect button and Settings for how it can be customized.  The message box is pointing toward the Clipboard group and it contains the following information Clipboard is where you will find the Cut and Paste Functions. The message box is pointing toward the Navigation group and it contains the following information Navigation is where you will search and replace functions found are found as well as methods of locating logic. The message box is pointing toward the Help and Manuals group and it contains the following information Have a question? Arena Help and Product Manuals are found here. </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65</a:t>
            </a:fld>
            <a:endParaRPr lang="en-US" dirty="0"/>
          </a:p>
        </p:txBody>
      </p:sp>
    </p:spTree>
    <p:extLst>
      <p:ext uri="{BB962C8B-B14F-4D97-AF65-F5344CB8AC3E}">
        <p14:creationId xmlns:p14="http://schemas.microsoft.com/office/powerpoint/2010/main" val="5288330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lang="en-US" dirty="0"/>
              <a:t>Animate Tab -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lstStyle/>
          <a:p>
            <a:r>
              <a:rPr lang="en-US" dirty="0"/>
              <a:t>The quick access toolbar has three icons for save, undo, and redo, respectively, followed by the customized button. Six ribbon groups are labeled Status, Waiting, Pictures, Locations, Paths, and Object, respectively. Status has five icons labeled Clock, Date, Scoreboard, Variable, and Charts. Waiting has four icons labeled Queue, Storage, Seize, and Parking. Pictures has five icons labeled Resource, Global, Entity, Transporter, and Edit Entity Pictures. Locations have two icons labeled Station and Intersection. Paths have six icons labeled Route, Segment, Distance, Network Link, Animated Network Link, and Promote Path. The Promote path icon is blurred. The object has an icon labeled, Arrange. </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66</a:t>
            </a:fld>
            <a:endParaRPr lang="en-US" dirty="0"/>
          </a:p>
        </p:txBody>
      </p:sp>
    </p:spTree>
    <p:extLst>
      <p:ext uri="{BB962C8B-B14F-4D97-AF65-F5344CB8AC3E}">
        <p14:creationId xmlns:p14="http://schemas.microsoft.com/office/powerpoint/2010/main" val="6342028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lang="en-US" dirty="0"/>
              <a:t>Draw Tab -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lstStyle/>
          <a:p>
            <a:r>
              <a:rPr lang="en-US" dirty="0"/>
              <a:t>The quick access toolbar has three icons for save, undo, and redo, respectively, followed by the customized button. Five ribbon groups are Object, Color, Characteristic, Tools, and view. Object has eight icons labeled Line, Polyline, Arc, Bezier Curve, Box, Polygon, Ellipse, and Text. Color has four icons labeled Line, Fill, Text, and Window Background. Characteristic has five icons labeled Line Width, Line Style, Arrow Style, Line Pattern, and Fill Pattern. Tools has Five icons labeled Show Dimensions, DXF Import, Open color Palette, and Save Color Palette, and Arena symbol factory. View has an icon labeled arrange.</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67</a:t>
            </a:fld>
            <a:endParaRPr lang="en-US" dirty="0"/>
          </a:p>
        </p:txBody>
      </p:sp>
    </p:spTree>
    <p:extLst>
      <p:ext uri="{BB962C8B-B14F-4D97-AF65-F5344CB8AC3E}">
        <p14:creationId xmlns:p14="http://schemas.microsoft.com/office/powerpoint/2010/main" val="28693619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lang="en-US" dirty="0"/>
              <a:t>Run Tab -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lstStyle/>
          <a:p>
            <a:r>
              <a:rPr lang="en-US" dirty="0"/>
              <a:t>The quick access toolbar has three icons for save, undo, and redo, respectively, followed by the customized button. Four ribbon groups are labeled Interaction, Debug, Visualization, and Settings. Interaction has three icons, a player, Check Model, and Review Errors. The check model icon has a checkbox and is checked. Debug has five icons labeled Command, SIMAN, Break on Module, Debug Bar, and Runtime Elements bar. Debug bar and the Runtime Elements Bar have checkboxes and are unchecked. Visualization has three icons labeled Animate Connectors, Animate At Desktop Color Depth, and Highlight Active Module. All three of them have checkboxes and the last one for highlight active module is unchecked. Settings have three icons labeled Batch Run (No Animation), a slider, and Setup. The batch run icon has a checkbox and is unchecked.</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68</a:t>
            </a:fld>
            <a:endParaRPr lang="en-US" dirty="0"/>
          </a:p>
        </p:txBody>
      </p:sp>
    </p:spTree>
    <p:extLst>
      <p:ext uri="{BB962C8B-B14F-4D97-AF65-F5344CB8AC3E}">
        <p14:creationId xmlns:p14="http://schemas.microsoft.com/office/powerpoint/2010/main" val="38141714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lang="en-US" dirty="0"/>
              <a:t>View Tab -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lstStyle/>
          <a:p>
            <a:r>
              <a:rPr lang="en-US" dirty="0"/>
              <a:t>The quick access toolbar has three icons for save, undo, and redo, respectively, followed by the customized button. Seven group tabs are labeled Zoom, Views, Show, Select, Settings, Data Tips, and Layers. Zoom has five icons labeled Zoom Out, Zoom In, Zoom Factor, 75 percent, and Select and Zoom. Views have four icons labeled </a:t>
            </a:r>
            <a:r>
              <a:rPr lang="en-US" dirty="0" err="1"/>
              <a:t>Submodel</a:t>
            </a:r>
            <a:r>
              <a:rPr lang="en-US" dirty="0"/>
              <a:t>, Views, Named Views, and Split Screen with a checked checkbox. Show has seven checkboxes labeled project Bar, Status Bar, Animate Bar, Rulers, Grid, Guides, and Page Breaks. The checkboxes for Project bar, status bar, animate bar, and guides are checked. Select has two icons labeled Snap to Grid, and Glue to Guides, both with checkboxes that are checked. Settings have one icon labeled Grid and Snap Settings. Data Tips has two icons labeled Show Default Descriptions, and Show User-Specified Descriptions. Both have checkboxes, which are checked. Layers have an icon labeled Layers. </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69</a:t>
            </a:fld>
            <a:endParaRPr lang="en-US" dirty="0"/>
          </a:p>
        </p:txBody>
      </p:sp>
    </p:spTree>
    <p:extLst>
      <p:ext uri="{BB962C8B-B14F-4D97-AF65-F5344CB8AC3E}">
        <p14:creationId xmlns:p14="http://schemas.microsoft.com/office/powerpoint/2010/main" val="916441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7BE0D-B83E-535D-5663-7015D0DD4C55}"/>
              </a:ext>
            </a:extLst>
          </p:cNvPr>
          <p:cNvSpPr>
            <a:spLocks noGrp="1"/>
          </p:cNvSpPr>
          <p:nvPr>
            <p:ph type="title"/>
          </p:nvPr>
        </p:nvSpPr>
        <p:spPr>
          <a:xfrm>
            <a:off x="457200" y="3938878"/>
            <a:ext cx="4639733" cy="965199"/>
          </a:xfrm>
        </p:spPr>
        <p:txBody>
          <a:bodyPr/>
          <a:lstStyle/>
          <a:p>
            <a:r>
              <a:rPr lang="en-US" dirty="0"/>
              <a:t>Ribbon Tab Tour</a:t>
            </a:r>
          </a:p>
        </p:txBody>
      </p:sp>
      <p:pic>
        <p:nvPicPr>
          <p:cNvPr id="10" name="Picture 9" descr="The screen grab of the arena home ribbon bar. Quick access toolbar, Ribbon Toolbar and Ribbon Groups are mentioned.">
            <a:extLst>
              <a:ext uri="{FF2B5EF4-FFF2-40B4-BE49-F238E27FC236}">
                <a16:creationId xmlns:a16="http://schemas.microsoft.com/office/drawing/2014/main" id="{DACB202D-7921-AD49-43D8-443B04EB0C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804" y="149303"/>
            <a:ext cx="9814393" cy="2876632"/>
          </a:xfrm>
          <a:prstGeom prst="rect">
            <a:avLst/>
          </a:prstGeom>
        </p:spPr>
      </p:pic>
      <p:sp>
        <p:nvSpPr>
          <p:cNvPr id="3" name="Content Placeholder 2">
            <a:extLst>
              <a:ext uri="{FF2B5EF4-FFF2-40B4-BE49-F238E27FC236}">
                <a16:creationId xmlns:a16="http://schemas.microsoft.com/office/drawing/2014/main" id="{EBE9883A-214C-A068-F001-8FA7EF5E877F}"/>
              </a:ext>
            </a:extLst>
          </p:cNvPr>
          <p:cNvSpPr>
            <a:spLocks noGrp="1"/>
          </p:cNvSpPr>
          <p:nvPr>
            <p:ph sz="quarter" idx="11"/>
          </p:nvPr>
        </p:nvSpPr>
        <p:spPr>
          <a:xfrm>
            <a:off x="5317068" y="3152493"/>
            <a:ext cx="6417732" cy="2876632"/>
          </a:xfrm>
        </p:spPr>
        <p:txBody>
          <a:bodyPr/>
          <a:lstStyle/>
          <a:p>
            <a:r>
              <a:rPr lang="en-US" sz="2000" dirty="0"/>
              <a:t>The ribbons contain features of the software related to the name on the tab.</a:t>
            </a:r>
          </a:p>
          <a:p>
            <a:pPr marL="285750" indent="-283464">
              <a:buFont typeface="Arial" panose="020B0604020202020204" pitchFamily="34" charset="0"/>
              <a:buChar char="•"/>
            </a:pPr>
            <a:r>
              <a:rPr lang="en-US" sz="2000" dirty="0"/>
              <a:t>Looking to animate your model, click on the Animate tab</a:t>
            </a:r>
          </a:p>
          <a:p>
            <a:pPr marL="285750" indent="-283464">
              <a:buFont typeface="Arial" panose="020B0604020202020204" pitchFamily="34" charset="0"/>
              <a:buChar char="•"/>
            </a:pPr>
            <a:r>
              <a:rPr lang="en-US" sz="2000" dirty="0"/>
              <a:t>Features related to running your model will be found by selecting the Run tab</a:t>
            </a:r>
            <a:r>
              <a:rPr lang="en-US" sz="100" dirty="0"/>
              <a:t> </a:t>
            </a:r>
            <a:r>
              <a:rPr lang="en-US" sz="2000" dirty="0"/>
              <a:t>.</a:t>
            </a:r>
            <a:r>
              <a:rPr lang="en-US" sz="100" dirty="0"/>
              <a:t> </a:t>
            </a:r>
            <a:r>
              <a:rPr lang="en-US" sz="2000" dirty="0"/>
              <a:t>.</a:t>
            </a:r>
            <a:r>
              <a:rPr lang="en-US" sz="100" dirty="0"/>
              <a:t> </a:t>
            </a:r>
            <a:r>
              <a:rPr lang="en-US" sz="2000" dirty="0"/>
              <a:t>.</a:t>
            </a:r>
          </a:p>
          <a:p>
            <a:pPr>
              <a:spcBef>
                <a:spcPts val="1200"/>
              </a:spcBef>
            </a:pPr>
            <a:r>
              <a:rPr lang="en-US" sz="2000" dirty="0"/>
              <a:t>On the next few slides, a general overview of each of these tabs will be covered. </a:t>
            </a:r>
          </a:p>
        </p:txBody>
      </p:sp>
      <p:pic>
        <p:nvPicPr>
          <p:cNvPr id="9" name="Picture 8">
            <a:extLst>
              <a:ext uri="{FF2B5EF4-FFF2-40B4-BE49-F238E27FC236}">
                <a16:creationId xmlns:a16="http://schemas.microsoft.com/office/drawing/2014/main" id="{BDEB43B1-F906-74C9-1E5C-009E864A831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6210235"/>
            <a:ext cx="12192000" cy="463296"/>
          </a:xfrm>
          <a:prstGeom prst="rect">
            <a:avLst/>
          </a:prstGeom>
        </p:spPr>
      </p:pic>
      <p:sp>
        <p:nvSpPr>
          <p:cNvPr id="4" name="Text Placeholder 3">
            <a:extLst>
              <a:ext uri="{FF2B5EF4-FFF2-40B4-BE49-F238E27FC236}">
                <a16:creationId xmlns:a16="http://schemas.microsoft.com/office/drawing/2014/main" id="{44D59A3C-3D1D-8D9D-9B96-D57116FB9ABC}"/>
              </a:ext>
            </a:extLst>
          </p:cNvPr>
          <p:cNvSpPr>
            <a:spLocks noGrp="1"/>
          </p:cNvSpPr>
          <p:nvPr>
            <p:ph type="body" sz="quarter" idx="14"/>
          </p:nvPr>
        </p:nvSpPr>
        <p:spPr>
          <a:xfrm>
            <a:off x="4492752" y="6658523"/>
            <a:ext cx="3206496" cy="192024"/>
          </a:xfrm>
        </p:spPr>
        <p:txBody>
          <a:bodyPr/>
          <a:lstStyle/>
          <a:p>
            <a:r>
              <a:rPr lang="en-US" dirty="0">
                <a:hlinkClick r:id="rId4" action="ppaction://hlinksldjump"/>
              </a:rPr>
              <a:t>Access the text alternative for slide images.</a:t>
            </a:r>
            <a:endParaRPr lang="en-US" dirty="0"/>
          </a:p>
        </p:txBody>
      </p:sp>
      <p:sp>
        <p:nvSpPr>
          <p:cNvPr id="6" name="Slide Number Placeholder 5">
            <a:extLst>
              <a:ext uri="{FF2B5EF4-FFF2-40B4-BE49-F238E27FC236}">
                <a16:creationId xmlns:a16="http://schemas.microsoft.com/office/drawing/2014/main" id="{30C0489D-70B8-34DA-7D1D-151C8F1F8C60}"/>
              </a:ext>
            </a:extLst>
          </p:cNvPr>
          <p:cNvSpPr>
            <a:spLocks noGrp="1"/>
          </p:cNvSpPr>
          <p:nvPr>
            <p:ph type="sldNum" sz="quarter" idx="10"/>
          </p:nvPr>
        </p:nvSpPr>
        <p:spPr/>
        <p:txBody>
          <a:bodyPr/>
          <a:lstStyle/>
          <a:p>
            <a:fld id="{68151E55-6873-49E2-B8D5-2F265E6F1973}" type="slidenum">
              <a:rPr lang="en-US" smtClean="0"/>
              <a:t>7</a:t>
            </a:fld>
            <a:endParaRPr lang="en-US" dirty="0"/>
          </a:p>
        </p:txBody>
      </p:sp>
    </p:spTree>
    <p:extLst>
      <p:ext uri="{BB962C8B-B14F-4D97-AF65-F5344CB8AC3E}">
        <p14:creationId xmlns:p14="http://schemas.microsoft.com/office/powerpoint/2010/main" val="22529738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lang="en-US" dirty="0"/>
              <a:t>Tools Tab -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lstStyle/>
          <a:p>
            <a:r>
              <a:rPr lang="en-US" dirty="0"/>
              <a:t>The quick access toolbar has three icons for save, undo, and redo, respectively, followed by the customized button. Six group tabs are labeled Visualization, analysis, review, integration, visual basic, and macros, respectively. Visualization has icons labeled Arena visual designer, insert new object, and links. Links icon is blurred. Analysis has four icons labeled </a:t>
            </a:r>
            <a:r>
              <a:rPr lang="en-US" dirty="0" err="1"/>
              <a:t>OptQuest</a:t>
            </a:r>
            <a:r>
              <a:rPr lang="en-US" dirty="0"/>
              <a:t> for Arena, process analyzer, input analyzer, and multi-computing. Review has an icon labeled model report. Integration has five icons labeled export model to database (blurred), import model from database (blurred), export summary statistics to CSV file, module data transfer, and custom add-ins (blurred). Visual basic has icons labeled visual basic, unchecked design mode checkbox, and insert new control. Macros shows an icon for macros.</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70</a:t>
            </a:fld>
            <a:endParaRPr lang="en-US" dirty="0"/>
          </a:p>
        </p:txBody>
      </p:sp>
    </p:spTree>
    <p:extLst>
      <p:ext uri="{BB962C8B-B14F-4D97-AF65-F5344CB8AC3E}">
        <p14:creationId xmlns:p14="http://schemas.microsoft.com/office/powerpoint/2010/main" val="7219838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lang="en-US" dirty="0"/>
              <a:t>Template Panels -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lstStyle/>
          <a:p>
            <a:r>
              <a:rPr lang="en-US" dirty="0"/>
              <a:t>The project bar consists of data definition and discrete processing templates. The flowchart modules with the icons are Assign, Assign attribute, Clone, Create, Delay, Disperse, Dispose, Gather, Go to Label, Label, </a:t>
            </a:r>
            <a:r>
              <a:rPr lang="en-US" dirty="0" err="1"/>
              <a:t>Pickstation</a:t>
            </a:r>
            <a:r>
              <a:rPr lang="en-US" dirty="0"/>
              <a:t>, Process, Release, Route, Seize, and Station, respectively. Reports and Navigate panels are given at the bottom of the project bar. Other options like Decisions, Grouping, Input Output, Animation, and Material Handling are displayed on top of it. A callout box from the project bar reads, The project bar hosts Arena's Template Panels when they're attached. A callout box from the template panel reads, Click on the Template Panel title to reveal its contents. A callout box from the icon of Process module reads, Flowchart Modules define the logical flow of entities and are dragged and dropped into the model window to define the actions of the system. A callout box from the navigate panel reads, Reports are accessed only after the model is run. The Navigate panel is another method of moving around the model window and displays the model hierarchy and views.</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71</a:t>
            </a:fld>
            <a:endParaRPr lang="en-US" dirty="0"/>
          </a:p>
        </p:txBody>
      </p:sp>
    </p:spTree>
    <p:extLst>
      <p:ext uri="{BB962C8B-B14F-4D97-AF65-F5344CB8AC3E}">
        <p14:creationId xmlns:p14="http://schemas.microsoft.com/office/powerpoint/2010/main" val="2101483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lang="en-US" dirty="0"/>
              <a:t>Data Modules </a:t>
            </a:r>
            <a:r>
              <a:rPr lang="en-US" sz="1600" dirty="0"/>
              <a:t>1</a:t>
            </a:r>
            <a:r>
              <a:rPr lang="en-US" dirty="0"/>
              <a:t> -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lstStyle/>
          <a:p>
            <a:r>
              <a:rPr lang="en-US" dirty="0"/>
              <a:t>The screen grab shows the panel Data Definition given below the project bar. The data elements in the project bar are Activity area, Attribute, Entity, Expression, Failure, Queue, Resource, Schedule, Sequence, Set, </a:t>
            </a:r>
            <a:r>
              <a:rPr lang="en-US" dirty="0" err="1"/>
              <a:t>StateSet</a:t>
            </a:r>
            <a:r>
              <a:rPr lang="en-US" dirty="0"/>
              <a:t>, Station data, and Variable respectively. A callout box reads, data modules define the various process elements. They cannot be dragged into the model window and are viewed in the spreadsheet view.</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72</a:t>
            </a:fld>
            <a:endParaRPr lang="en-US" dirty="0"/>
          </a:p>
        </p:txBody>
      </p:sp>
    </p:spTree>
    <p:extLst>
      <p:ext uri="{BB962C8B-B14F-4D97-AF65-F5344CB8AC3E}">
        <p14:creationId xmlns:p14="http://schemas.microsoft.com/office/powerpoint/2010/main" val="11176598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lang="en-US" dirty="0"/>
              <a:t>Flowchart Modules </a:t>
            </a:r>
            <a:r>
              <a:rPr lang="en-US" sz="1600" dirty="0"/>
              <a:t>1</a:t>
            </a:r>
            <a:r>
              <a:rPr lang="en-US" dirty="0"/>
              <a:t> -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lstStyle/>
          <a:p>
            <a:r>
              <a:rPr lang="en-US" dirty="0"/>
              <a:t>The project bar consists of data definition and discrete processing templates. The flowchart modules with the icons are Assign, Assign attribute, Clone, Create, Delay, Disperse, Dispose, Gather, Go to Label, Label, </a:t>
            </a:r>
            <a:r>
              <a:rPr lang="en-US" dirty="0" err="1"/>
              <a:t>Pickstation</a:t>
            </a:r>
            <a:r>
              <a:rPr lang="en-US" dirty="0"/>
              <a:t>, Process, Release, Route, Seize, and Station, respectively. A block labeled create 1 is shown in the model 1 window. A dotted bi-directional arrow points at the create module icon in the project bar panel, and create 1 block in the model 1 window. A callout box pointed at the create module icon in the project bar panel reads, flowchart modules are those modules, which are dragged from the panel and dropped into the model window.</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73</a:t>
            </a:fld>
            <a:endParaRPr lang="en-US" dirty="0"/>
          </a:p>
        </p:txBody>
      </p:sp>
    </p:spTree>
    <p:extLst>
      <p:ext uri="{BB962C8B-B14F-4D97-AF65-F5344CB8AC3E}">
        <p14:creationId xmlns:p14="http://schemas.microsoft.com/office/powerpoint/2010/main" val="35327252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lang="en-US" dirty="0"/>
              <a:t>Flowchart and Spreadsheet Views -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lstStyle/>
          <a:p>
            <a:r>
              <a:rPr lang="en-US" dirty="0"/>
              <a:t> The project bar consists of data definition and discrete processing templates. The flowchart modules with the icons are Assign, Assign attribute, Clone, Create, Delay, Disperse, Dispose, Gather, Go to Label, Label, </a:t>
            </a:r>
            <a:r>
              <a:rPr lang="en-US" dirty="0" err="1"/>
              <a:t>PickStation</a:t>
            </a:r>
            <a:r>
              <a:rPr lang="en-US" dirty="0"/>
              <a:t>, Process, Release, Route, Seize, and Station, respectively. A flowchart made up of three blocks is shown in the model 1 window. The blocks from left to right read, Create 1, Delay 1, and Dispose 1. A callout box pointed at the create 1 block in the flowchart reads, When the module is selected its module dialog settings are visible in the Spreadsheet view. The spreadsheet view shows ten columns and two rows. The first column has no header and shows the row header, number 1. Columns 2 through 10 are labeled, Name, Entity Type, Type, Value, Units, Entities per Arrival, Max Arrivals, First Creation, and comment, respectively. The data in row 2 for columns 2 through 9 is as follows: Create 1, Entity 1, Random (Expo), 1 (selected), Hours, 1, Infinite, and 0.0. The last column labeled comment is blank. A callout box pointed toward the first row reads, Splitter bar can be moved up or down based on user preference. A callout box pointed toward 1 in the column labeled value reads, Spreadsheet View.</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74</a:t>
            </a:fld>
            <a:endParaRPr lang="en-US" dirty="0"/>
          </a:p>
        </p:txBody>
      </p:sp>
    </p:spTree>
    <p:extLst>
      <p:ext uri="{BB962C8B-B14F-4D97-AF65-F5344CB8AC3E}">
        <p14:creationId xmlns:p14="http://schemas.microsoft.com/office/powerpoint/2010/main" val="26157617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lang="en-US" dirty="0"/>
              <a:t>Browsing through Model 3-1 -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lstStyle/>
          <a:p>
            <a:r>
              <a:rPr lang="en-US" dirty="0"/>
              <a:t>A simple processing system is displayed. Block diagram showing three blocks namely Part Arrives to System, Drilling Centre, Part Leaves System from left. 7, 2, 5 are the numbers mentioned below the blocks respectively. A pop-up if Arena is displayed with two command buttons labeled Yes, No. Follow text is written on the pop-up, The simulation has run to completion. Would you like to see the results?.</a:t>
            </a:r>
          </a:p>
          <a:p>
            <a:r>
              <a:rPr lang="en-US" dirty="0"/>
              <a:t>The vertical axis is labeled as Queue Length and the horizontal axis is labeled as Time (Minutes). The values along the vertical axis range from 0 through 3 in increments of 1. The values along the horizontal axis range from 0 through 20 in increments of 5. The curve starts approximately from (0, 0) and passes approximately through (2, 1), (5, 3), (12.5, 1), and so on, and ends approximately at (20,1).</a:t>
            </a:r>
          </a:p>
          <a:p>
            <a:r>
              <a:rPr lang="en-US" dirty="0"/>
              <a:t>For the second graph, the vertical axis is labeled as Number Busy and the horizontal axis is labeled as Time (Minutes). The values along the vertical axis range from 0 through 2 in increments of 1. The values along the horizontal axis range from 0 through 20 in increments of 5. The square wave-like curve starts from (0, 1) and passes through (17, 1), (18.5, 0), and (18.5, 1). The data points are approximate.</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75</a:t>
            </a:fld>
            <a:endParaRPr lang="en-US" dirty="0"/>
          </a:p>
        </p:txBody>
      </p:sp>
    </p:spTree>
    <p:extLst>
      <p:ext uri="{BB962C8B-B14F-4D97-AF65-F5344CB8AC3E}">
        <p14:creationId xmlns:p14="http://schemas.microsoft.com/office/powerpoint/2010/main" val="26068017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lang="en-US" i="1" dirty="0"/>
              <a:t>Create</a:t>
            </a:r>
            <a:r>
              <a:rPr lang="en-US" dirty="0"/>
              <a:t> Flowchart Module -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lstStyle/>
          <a:p>
            <a:r>
              <a:rPr lang="en-US" dirty="0"/>
              <a:t>The Name is Part Arrives to System. Entity Type is e Part. The Time Between Arrivals section has three options Type is Random (expo), Value is 5, and Units are Minutes. Entities per Arrival is 1, Maximum Arrivals are infinite, and First Creation is 0.0. The Comment section is empty. Three command buttons are OK, Cancel, and Help.</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76</a:t>
            </a:fld>
            <a:endParaRPr lang="en-US" dirty="0"/>
          </a:p>
        </p:txBody>
      </p:sp>
    </p:spTree>
    <p:extLst>
      <p:ext uri="{BB962C8B-B14F-4D97-AF65-F5344CB8AC3E}">
        <p14:creationId xmlns:p14="http://schemas.microsoft.com/office/powerpoint/2010/main" val="7355825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lang="en-US" i="1" dirty="0"/>
              <a:t>Entity </a:t>
            </a:r>
            <a:r>
              <a:rPr lang="en-US" dirty="0"/>
              <a:t>Data Module -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lstStyle/>
          <a:p>
            <a:r>
              <a:rPr lang="en-US" dirty="0"/>
              <a:t>The columns are labeled as Entity Type, Initial Picture, Holding Cost or Hour, Initial VA Cost, Initial NVA Cost, Initial Waiting Cost, Initial Train Cost, Initial Other Cost, Report Statistics, and Comment respectively. The data in the second row is as follows Entity Type - </a:t>
            </a:r>
            <a:r>
              <a:rPr lang="en-US" dirty="0" err="1"/>
              <a:t>ePart</a:t>
            </a:r>
            <a:r>
              <a:rPr lang="en-US" dirty="0"/>
              <a:t>, Initial Picture - Picture blue ball, Holding Cost or Hour - 0.0, Initial VA Cost - 0.0, Initial NVA Cost - 0.0, Initial Waiting Cost - 0.0, Initial Train Cost - 0.0, Initial Other Cost - 0.0, Report Statistics -  correct mark, respectively.</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77</a:t>
            </a:fld>
            <a:endParaRPr lang="en-US" dirty="0"/>
          </a:p>
        </p:txBody>
      </p:sp>
    </p:spTree>
    <p:extLst>
      <p:ext uri="{BB962C8B-B14F-4D97-AF65-F5344CB8AC3E}">
        <p14:creationId xmlns:p14="http://schemas.microsoft.com/office/powerpoint/2010/main" val="22044646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kumimoji="0" lang="en-US" altLang="en-US" sz="3200" i="1" u="none" strike="noStrike" kern="1200" cap="none" spc="0" normalizeH="0" baseline="0" noProof="0" dirty="0">
                <a:ln>
                  <a:noFill/>
                </a:ln>
                <a:effectLst/>
                <a:uLnTx/>
                <a:uFillTx/>
              </a:rPr>
              <a:t>Process</a:t>
            </a:r>
            <a:r>
              <a:rPr kumimoji="0" lang="en-US" altLang="en-US" sz="3200" i="0" u="none" strike="noStrike" kern="1200" cap="none" spc="0" normalizeH="0" baseline="0" noProof="0" dirty="0">
                <a:ln>
                  <a:noFill/>
                </a:ln>
                <a:effectLst/>
                <a:uLnTx/>
                <a:uFillTx/>
              </a:rPr>
              <a:t> Flowchart Module </a:t>
            </a:r>
            <a:r>
              <a:rPr lang="en-US" dirty="0"/>
              <a:t>-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lstStyle/>
          <a:p>
            <a:r>
              <a:rPr lang="en-US" dirty="0"/>
              <a:t>Name is mentioned as drilling center, type is selected as standard.  the logic section has some options labeled as action, priority, and resources.  add, edit,  and delete are the buttons on the right side of the resources drop-down list. On the lower side, there are some options such as delay type, units and unit allocation. Delay type is selected as triangular, units are selected as minutes and allocation is selected as a value-added. The minimum value is selected as a one, the value is selected as a three and the maximum value is related as a 6. There is one option button labeled report statistics selected. Below the options button, a text box labeled comment is empty. 3 command buttons okay, cancel, and help are shown at the lower right corner of the screen grab.</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78</a:t>
            </a:fld>
            <a:endParaRPr lang="en-US" dirty="0"/>
          </a:p>
        </p:txBody>
      </p:sp>
    </p:spTree>
    <p:extLst>
      <p:ext uri="{BB962C8B-B14F-4D97-AF65-F5344CB8AC3E}">
        <p14:creationId xmlns:p14="http://schemas.microsoft.com/office/powerpoint/2010/main" val="16766086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kumimoji="0" lang="en-US" altLang="en-US" sz="3200" i="1" u="none" strike="noStrike" kern="1200" cap="none" spc="0" normalizeH="0" baseline="0" noProof="0" dirty="0">
                <a:ln>
                  <a:noFill/>
                </a:ln>
                <a:effectLst/>
                <a:uLnTx/>
                <a:uFillTx/>
              </a:rPr>
              <a:t>Resource</a:t>
            </a:r>
            <a:r>
              <a:rPr kumimoji="0" lang="en-US" altLang="en-US" sz="3200" i="0" u="none" strike="noStrike" kern="1200" cap="none" spc="0" normalizeH="0" baseline="0" noProof="0" dirty="0">
                <a:ln>
                  <a:noFill/>
                </a:ln>
                <a:effectLst/>
                <a:uLnTx/>
                <a:uFillTx/>
              </a:rPr>
              <a:t> Data Module </a:t>
            </a:r>
            <a:r>
              <a:rPr lang="en-US" dirty="0"/>
              <a:t>-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lstStyle/>
          <a:p>
            <a:r>
              <a:rPr lang="en-US" dirty="0"/>
              <a:t>In the spreadsheet, the first column has no header and shows the row header, number 1. Columns 2 through 10 are labeled Name, Type, Capacity, Busy per Hour, Idle per hour, Per use, </a:t>
            </a:r>
            <a:r>
              <a:rPr lang="en-US" dirty="0" err="1"/>
              <a:t>StateSet</a:t>
            </a:r>
            <a:r>
              <a:rPr lang="en-US" dirty="0"/>
              <a:t> Name, Failures, Report Statistics, and Comment, respectively. The data in the second row is as follows. Name, r Drill Press; Type, Fixed Capacity; Capacity, 1; Busy per Hour, 0.0; Idle per hour, 0.0; Per use, 0.0; </a:t>
            </a:r>
            <a:r>
              <a:rPr lang="en-US" dirty="0" err="1"/>
              <a:t>StateSet</a:t>
            </a:r>
            <a:r>
              <a:rPr lang="en-US" dirty="0"/>
              <a:t> name, blank; Failures, 0 rows; Report Statistics, a selected checkbox; comment, blank. Below the second row, the text reads, Double-click here to add a new row. Below the spreadsheet, the Resource dialog box is displayed. The Name selected is r Drill Press. The Type selected is Fixed capacity. The capacity selected is 1. Costs have three options, Busy per Hour, Idle per Hour, and Per Use, respectively. The value in each of the three options is 0.0. </a:t>
            </a:r>
            <a:r>
              <a:rPr lang="en-US" dirty="0" err="1"/>
              <a:t>StateSet</a:t>
            </a:r>
            <a:r>
              <a:rPr lang="en-US" dirty="0"/>
              <a:t> Name has a blank drop-down list box. The failures textbox reads, &lt;End of the list&gt; (selected). Three buttons, Add, Edit, and Delete are on the right side of the textbox. Below, a checkbox labeled Report Statistics is selected. The Comment section has a blank textbox. Three buttons OK, Cancel, and Help, with the Ok button selected are displayed at the right bottom. Two arrows, one pointed toward the spreadsheet and the other pointed toward the dialog box are jointly labeled, You can edit via the spreadsheet view or the dialog.</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79</a:t>
            </a:fld>
            <a:endParaRPr lang="en-US" dirty="0"/>
          </a:p>
        </p:txBody>
      </p:sp>
    </p:spTree>
    <p:extLst>
      <p:ext uri="{BB962C8B-B14F-4D97-AF65-F5344CB8AC3E}">
        <p14:creationId xmlns:p14="http://schemas.microsoft.com/office/powerpoint/2010/main" val="4086324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C27D0E-6195-5297-2E9B-63ABE2A7B4A6}"/>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4072128" cy="6673531"/>
          </a:xfrm>
          <a:prstGeom prst="rect">
            <a:avLst/>
          </a:prstGeom>
        </p:spPr>
      </p:pic>
      <p:sp>
        <p:nvSpPr>
          <p:cNvPr id="2" name="Title 1">
            <a:extLst>
              <a:ext uri="{FF2B5EF4-FFF2-40B4-BE49-F238E27FC236}">
                <a16:creationId xmlns:a16="http://schemas.microsoft.com/office/drawing/2014/main" id="{16265972-F38A-7045-FF49-DA1095992693}"/>
              </a:ext>
            </a:extLst>
          </p:cNvPr>
          <p:cNvSpPr>
            <a:spLocks noGrp="1"/>
          </p:cNvSpPr>
          <p:nvPr>
            <p:ph type="title"/>
          </p:nvPr>
        </p:nvSpPr>
        <p:spPr>
          <a:xfrm>
            <a:off x="342069" y="640080"/>
            <a:ext cx="3387991" cy="5586984"/>
          </a:xfrm>
        </p:spPr>
        <p:txBody>
          <a:bodyPr/>
          <a:lstStyle/>
          <a:p>
            <a:r>
              <a:rPr lang="en-US" dirty="0">
                <a:solidFill>
                  <a:schemeClr val="bg1"/>
                </a:solidFill>
              </a:rPr>
              <a:t>File Tab</a:t>
            </a:r>
          </a:p>
        </p:txBody>
      </p:sp>
      <p:pic>
        <p:nvPicPr>
          <p:cNvPr id="6" name="Picture 5" descr="The screen grab of File Tab. The return icon is shown at the top of the Tab.  The 12 options are enlisted on the file tap.">
            <a:extLst>
              <a:ext uri="{FF2B5EF4-FFF2-40B4-BE49-F238E27FC236}">
                <a16:creationId xmlns:a16="http://schemas.microsoft.com/office/drawing/2014/main" id="{0CE963D6-80D7-3E56-AC7C-54AEE6B4E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783" y="580931"/>
            <a:ext cx="7537012" cy="5511668"/>
          </a:xfrm>
          <a:prstGeom prst="rect">
            <a:avLst/>
          </a:prstGeom>
        </p:spPr>
      </p:pic>
      <p:sp>
        <p:nvSpPr>
          <p:cNvPr id="19" name="Text Placeholder 18">
            <a:extLst>
              <a:ext uri="{FF2B5EF4-FFF2-40B4-BE49-F238E27FC236}">
                <a16:creationId xmlns:a16="http://schemas.microsoft.com/office/drawing/2014/main" id="{CE368EA6-FE40-2E34-6D22-3A305D013F61}"/>
              </a:ext>
            </a:extLst>
          </p:cNvPr>
          <p:cNvSpPr>
            <a:spLocks noGrp="1"/>
          </p:cNvSpPr>
          <p:nvPr>
            <p:ph type="body" sz="quarter" idx="19"/>
          </p:nvPr>
        </p:nvSpPr>
        <p:spPr>
          <a:xfrm>
            <a:off x="6528816" y="6336792"/>
            <a:ext cx="3206496" cy="192024"/>
          </a:xfrm>
        </p:spPr>
        <p:txBody>
          <a:bodyPr/>
          <a:lstStyle/>
          <a:p>
            <a:r>
              <a:rPr lang="en-US" dirty="0">
                <a:hlinkClick r:id="rId4" action="ppaction://hlinksldjump"/>
              </a:rPr>
              <a:t>Access the text alternative for slide images.</a:t>
            </a:r>
            <a:endParaRPr lang="en-US" dirty="0"/>
          </a:p>
        </p:txBody>
      </p:sp>
      <p:sp>
        <p:nvSpPr>
          <p:cNvPr id="11" name="Slide Number Placeholder 10">
            <a:extLst>
              <a:ext uri="{FF2B5EF4-FFF2-40B4-BE49-F238E27FC236}">
                <a16:creationId xmlns:a16="http://schemas.microsoft.com/office/drawing/2014/main" id="{EDD1D592-CF0E-3E6E-0AF3-0D84D12BE552}"/>
              </a:ext>
            </a:extLst>
          </p:cNvPr>
          <p:cNvSpPr>
            <a:spLocks noGrp="1"/>
          </p:cNvSpPr>
          <p:nvPr>
            <p:ph type="sldNum" sz="quarter" idx="10"/>
          </p:nvPr>
        </p:nvSpPr>
        <p:spPr/>
        <p:txBody>
          <a:bodyPr/>
          <a:lstStyle/>
          <a:p>
            <a:fld id="{68151E55-6873-49E2-B8D5-2F265E6F1973}" type="slidenum">
              <a:rPr lang="en-US" smtClean="0"/>
              <a:t>8</a:t>
            </a:fld>
            <a:endParaRPr lang="en-US" dirty="0"/>
          </a:p>
        </p:txBody>
      </p:sp>
    </p:spTree>
    <p:extLst>
      <p:ext uri="{BB962C8B-B14F-4D97-AF65-F5344CB8AC3E}">
        <p14:creationId xmlns:p14="http://schemas.microsoft.com/office/powerpoint/2010/main" val="21844827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kumimoji="0" lang="en-US" altLang="en-US" sz="3200" i="1" u="none" strike="noStrike" kern="1200" cap="none" spc="0" normalizeH="0" baseline="0" noProof="0" dirty="0">
                <a:ln>
                  <a:noFill/>
                </a:ln>
                <a:effectLst/>
                <a:uLnTx/>
                <a:uFillTx/>
              </a:rPr>
              <a:t>Queue </a:t>
            </a:r>
            <a:r>
              <a:rPr kumimoji="0" lang="en-US" altLang="en-US" sz="3200" u="none" strike="noStrike" kern="1200" cap="none" spc="0" normalizeH="0" baseline="0" noProof="0" dirty="0">
                <a:ln>
                  <a:noFill/>
                </a:ln>
                <a:effectLst/>
                <a:uLnTx/>
                <a:uFillTx/>
              </a:rPr>
              <a:t>Data Module </a:t>
            </a:r>
            <a:r>
              <a:rPr lang="en-US" dirty="0"/>
              <a:t>-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lstStyle/>
          <a:p>
            <a:r>
              <a:rPr lang="en-US" dirty="0"/>
              <a:t>The columns are labeled as follows Name, Type, Shared,  Report Statistics, and Comment respectively. The data in the second row is as follows, Name - Drilling center. Queue, Type - First in first out, Report Statistics - correct mark respectively.</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80</a:t>
            </a:fld>
            <a:endParaRPr lang="en-US" dirty="0"/>
          </a:p>
        </p:txBody>
      </p:sp>
    </p:spTree>
    <p:extLst>
      <p:ext uri="{BB962C8B-B14F-4D97-AF65-F5344CB8AC3E}">
        <p14:creationId xmlns:p14="http://schemas.microsoft.com/office/powerpoint/2010/main" val="3642321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kumimoji="0" lang="en-US" altLang="en-US" u="none" strike="noStrike" kern="1200" cap="none" spc="0" normalizeH="0" baseline="0" noProof="0" dirty="0">
                <a:ln>
                  <a:noFill/>
                </a:ln>
                <a:effectLst/>
                <a:uLnTx/>
                <a:uFillTx/>
              </a:rPr>
              <a:t>Animating Resources and Queues </a:t>
            </a:r>
            <a:r>
              <a:rPr kumimoji="0" lang="en-US" altLang="en-US" sz="1600" u="none" strike="noStrike" kern="1200" cap="none" spc="0" normalizeH="0" baseline="0" noProof="0" dirty="0">
                <a:ln>
                  <a:noFill/>
                </a:ln>
                <a:effectLst/>
                <a:uLnTx/>
                <a:uFillTx/>
              </a:rPr>
              <a:t>2</a:t>
            </a:r>
            <a:r>
              <a:rPr kumimoji="0" lang="en-US" altLang="en-US" u="none" strike="noStrike" kern="1200" cap="none" spc="0" normalizeH="0" baseline="0" noProof="0" dirty="0">
                <a:ln>
                  <a:noFill/>
                </a:ln>
                <a:effectLst/>
                <a:uLnTx/>
                <a:uFillTx/>
              </a:rPr>
              <a:t> </a:t>
            </a:r>
            <a:r>
              <a:rPr lang="en-US" dirty="0"/>
              <a:t>-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noAutofit/>
          </a:bodyPr>
          <a:lstStyle/>
          <a:p>
            <a:r>
              <a:rPr lang="en-US" sz="1300" dirty="0"/>
              <a:t>In the second tab, an image icon followed by the text reads Model 03-01.doe - Resource Picture Placement.</a:t>
            </a:r>
          </a:p>
          <a:p>
            <a:r>
              <a:rPr lang="en-US" sz="1300" dirty="0"/>
              <a:t>On the top left of the dialogue box Identifier: is mentioned. A rectangular box in front of the text identifier contains a text that reads r Drill Press and at the right end of the box down pointing arrowhead is mentioned. Below the identifier State: is mentioned followed by the blank rectangular box and at the right end, the box has a down-pointing arrowhead. The text Picture ID: is mentioned below the state followed by the blank rectangular box containing the cursor. There are 5 small shaded boxes are mentioned below it. The text Add is mentioned in the first box. The text Copy is mentioned in the second box and the text is blurred. The text delete is mentioned in the third box and the text is blurred. A black up-pointing triangle is indicated in the fourth box. A black down-pointing triangle is indicated in the fifth box. On the right side of these boxes, another box is indicated and it consists of 4 shaded small boxes. The texts Idle, Busy, Inactive, and Failed are mentioned along with the icons inside the 4 shaded boxes.</a:t>
            </a:r>
          </a:p>
          <a:p>
            <a:r>
              <a:rPr lang="en-US" sz="1300" dirty="0"/>
              <a:t>Size Factor: 2.25 and blurred text Auto Scale with the blank square are indicated.</a:t>
            </a:r>
          </a:p>
          <a:p>
            <a:r>
              <a:rPr lang="en-US" sz="1300" dirty="0"/>
              <a:t>The text at the top right of the dialogue box reads Current Library: in the first line. The second line reads c:\</a:t>
            </a:r>
            <a:r>
              <a:rPr lang="en-US" sz="100" dirty="0"/>
              <a:t> </a:t>
            </a:r>
            <a:r>
              <a:rPr lang="en-US" sz="1300" dirty="0"/>
              <a:t>.</a:t>
            </a:r>
            <a:r>
              <a:rPr lang="en-US" sz="100" dirty="0"/>
              <a:t> </a:t>
            </a:r>
            <a:r>
              <a:rPr lang="en-US" sz="1300" dirty="0"/>
              <a:t>.</a:t>
            </a:r>
            <a:r>
              <a:rPr lang="en-US" sz="100" dirty="0"/>
              <a:t> </a:t>
            </a:r>
            <a:r>
              <a:rPr lang="en-US" sz="1300" dirty="0"/>
              <a:t>. \</a:t>
            </a:r>
            <a:r>
              <a:rPr lang="en-US" sz="1300" dirty="0" err="1"/>
              <a:t>general.plb</a:t>
            </a:r>
            <a:r>
              <a:rPr lang="en-US" sz="1300" dirty="0"/>
              <a:t>. Below the text 7 shaded small boxes are arranged vertically. Add is mentioned in the first box. Copy is mentioned in the second box. Delete is mentioned in the third box. The fourth box has two parts. In the first part, two left-pointing arrowheads are indicated and in the second part, two right-pointing arrowheads are indicated. New is mentioned in the fifth box. Open</a:t>
            </a:r>
            <a:r>
              <a:rPr lang="en-US" sz="100" dirty="0"/>
              <a:t> </a:t>
            </a:r>
            <a:r>
              <a:rPr lang="en-US" sz="1300" dirty="0"/>
              <a:t>.</a:t>
            </a:r>
            <a:r>
              <a:rPr lang="en-US" sz="100" dirty="0"/>
              <a:t> </a:t>
            </a:r>
            <a:r>
              <a:rPr lang="en-US" sz="1300" dirty="0"/>
              <a:t>.</a:t>
            </a:r>
            <a:r>
              <a:rPr lang="en-US" sz="100" dirty="0"/>
              <a:t> </a:t>
            </a:r>
            <a:r>
              <a:rPr lang="en-US" sz="1300" dirty="0"/>
              <a:t>. is mentioned in the sixth box. Save</a:t>
            </a:r>
            <a:r>
              <a:rPr lang="en-US" sz="100" dirty="0"/>
              <a:t> </a:t>
            </a:r>
            <a:r>
              <a:rPr lang="en-US" sz="1300" dirty="0"/>
              <a:t>.</a:t>
            </a:r>
            <a:r>
              <a:rPr lang="en-US" sz="100" dirty="0"/>
              <a:t> </a:t>
            </a:r>
            <a:r>
              <a:rPr lang="en-US" sz="1300" dirty="0"/>
              <a:t>.</a:t>
            </a:r>
            <a:r>
              <a:rPr lang="en-US" sz="100" dirty="0"/>
              <a:t> </a:t>
            </a:r>
            <a:r>
              <a:rPr lang="en-US" sz="1300" dirty="0"/>
              <a:t>. is mentioned in the seventh box. 5 icons are mentioned vertically on the right side of these small boxes.</a:t>
            </a:r>
          </a:p>
          <a:p>
            <a:r>
              <a:rPr lang="en-US" sz="1300" dirty="0"/>
              <a:t>The text at the middle of the dialog box reads Select Draw a right-pointing arrowhead Arena Symbol Factory to open and view additional images. To use Symbol Factory, select an image from any category. drag it from the Preview pane and drop it into the Arena Picture Editor.</a:t>
            </a:r>
          </a:p>
          <a:p>
            <a:r>
              <a:rPr lang="en-US" sz="1300" dirty="0"/>
              <a:t>A box at the bottom of the window is labeled Effects and the text inside the box reads When multiple pictures are defined for the same resource state, use this simulation timing to animate a series of pictures:. Two small boxes are mentioned below the text. The first box is blank and consists of a down-pointing arrowhead at the right end. The second box is shaded and the text inside the box reads Hours and a down-pointing arrowhead is indicated at the right end. The text on the outside of the box reads per picture. The text below the first box reads Rotate By Expression: and Seize Area. There is a checkmark with the text Seize Area. A blank small box with the down-pointing arrowhead at the right end is indicated below the second box.</a:t>
            </a:r>
          </a:p>
          <a:p>
            <a:r>
              <a:rPr lang="en-US" sz="1300" dirty="0"/>
              <a:t>The dialog window has 3 horizontal shaded boxes at the bottom left of the window and the text in the boxes reads OK, Cancel, and Help respectively.</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81</a:t>
            </a:fld>
            <a:endParaRPr lang="en-US" dirty="0"/>
          </a:p>
        </p:txBody>
      </p:sp>
    </p:spTree>
    <p:extLst>
      <p:ext uri="{BB962C8B-B14F-4D97-AF65-F5344CB8AC3E}">
        <p14:creationId xmlns:p14="http://schemas.microsoft.com/office/powerpoint/2010/main" val="16741569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kumimoji="0" lang="en-US" altLang="en-US" i="1" u="none" strike="noStrike" kern="1200" cap="none" spc="0" normalizeH="0" baseline="0" noProof="0" dirty="0">
                <a:ln>
                  <a:noFill/>
                </a:ln>
                <a:effectLst/>
                <a:uLnTx/>
                <a:uFillTx/>
              </a:rPr>
              <a:t>Dispose</a:t>
            </a:r>
            <a:r>
              <a:rPr kumimoji="0" lang="en-US" altLang="en-US" i="0" u="none" strike="noStrike" kern="1200" cap="none" spc="0" normalizeH="0" baseline="0" noProof="0" dirty="0">
                <a:ln>
                  <a:noFill/>
                </a:ln>
                <a:effectLst/>
                <a:uLnTx/>
                <a:uFillTx/>
              </a:rPr>
              <a:t> Flowchart Module </a:t>
            </a:r>
            <a:r>
              <a:rPr lang="en-US" dirty="0"/>
              <a:t>-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lstStyle/>
          <a:p>
            <a:r>
              <a:rPr lang="en-US" dirty="0"/>
              <a:t>The Name is Part Leaves to System. Record Entity statistics is mentioned with the correct mark. The Comment section is empty. Three command buttons are OK, Cancel, and Help.</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82</a:t>
            </a:fld>
            <a:endParaRPr lang="en-US" dirty="0"/>
          </a:p>
        </p:txBody>
      </p:sp>
    </p:spTree>
    <p:extLst>
      <p:ext uri="{BB962C8B-B14F-4D97-AF65-F5344CB8AC3E}">
        <p14:creationId xmlns:p14="http://schemas.microsoft.com/office/powerpoint/2010/main" val="8531558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lstStyle/>
          <a:p>
            <a:r>
              <a:rPr lang="en-US" dirty="0"/>
              <a:t>Connecting Flowchart Modules -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noAutofit/>
          </a:bodyPr>
          <a:lstStyle/>
          <a:p>
            <a:r>
              <a:rPr lang="en-US" sz="1800" dirty="0"/>
              <a:t>The quick access toolbar has three icons for save, undo, and redo, respectively, followed by the customized button. The eight tabs are File (highlighted red), Home (selected), Animate, Draw, Run, View, Tools, and Developer. Seven ribbon groups are labeled Template, Clipboard, Navigation, Connections, Editing, Run, and Help and Manuals. Template has two icons labeled Attach and Detach. Clipboard has three icons labeled Paste, Cut, Copy. Navigation has five icons labeled Select and zoom, zoom percentage (selected as 68 percent), </a:t>
            </a:r>
            <a:r>
              <a:rPr lang="en-US" sz="1800" dirty="0" err="1"/>
              <a:t>Submodel</a:t>
            </a:r>
            <a:r>
              <a:rPr lang="en-US" sz="1800" dirty="0"/>
              <a:t>, Find, Replace, and Layers. Connections has an icon labeled Connect, with three checkboxes for Auto-connect, Smart connect, and connector Arrows. First two checkboxes are selected and the third checkbox is not selected. Editing has three icons labeled Select All, Expression Builder, and Arrange. Run has three icons of Check model, review errors, and a player. Help and Manuals has three icons of Arena Help, Release Notes, and Arena Product Manuals. A callout box pointed toward the connect icon reads, Connect: Click the connect button to connect modules manually. A callout box pointed at the Auto-Connect checkbox reads, Auto-Connect: Automatically will connect modules as you drag and drop them in the model window, so long as the last module placed is selected. A Right click menu is displayed below the ribbon and has the following commands, Connect (selected), Enable Connect Mode, Repeat Last Action, Find, Replace, Undo, Redo, Paste, Select All, View, and Run. Some of the commands are blurred, they are repeat last action, find, replace, and redo. A callout box pointed at the Connect in the right-click menu reads, Right-clicking on the mouse within the model window will provide you with the option to make a single connection with Connect, or you can go into a Connect Mode that allows you to manually make multiple connections using Enable Connect Mode.</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83</a:t>
            </a:fld>
            <a:endParaRPr lang="en-US" dirty="0"/>
          </a:p>
        </p:txBody>
      </p:sp>
    </p:spTree>
    <p:extLst>
      <p:ext uri="{BB962C8B-B14F-4D97-AF65-F5344CB8AC3E}">
        <p14:creationId xmlns:p14="http://schemas.microsoft.com/office/powerpoint/2010/main" val="25640604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normAutofit/>
          </a:bodyPr>
          <a:lstStyle/>
          <a:p>
            <a:r>
              <a:rPr lang="en-US" altLang="en-US" kern="1200" dirty="0">
                <a:solidFill>
                  <a:schemeClr val="tx1"/>
                </a:solidFill>
              </a:rPr>
              <a:t>Dynamic Plots </a:t>
            </a:r>
            <a:r>
              <a:rPr lang="en-US" altLang="en-US" sz="1600" kern="1200" dirty="0">
                <a:solidFill>
                  <a:schemeClr val="tx1"/>
                </a:solidFill>
              </a:rPr>
              <a:t>1</a:t>
            </a:r>
            <a:r>
              <a:rPr lang="en-US" altLang="en-US" kern="1200" dirty="0">
                <a:solidFill>
                  <a:schemeClr val="tx1"/>
                </a:solidFill>
              </a:rPr>
              <a:t> </a:t>
            </a:r>
            <a:r>
              <a:rPr lang="en-US" dirty="0"/>
              <a:t>-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2"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noAutofit/>
          </a:bodyPr>
          <a:lstStyle/>
          <a:p>
            <a:r>
              <a:rPr lang="en-US" sz="1400" dirty="0"/>
              <a:t>The cross mark is mentioned at the top right corner of the window. The first part has six tabs and the first tab is mentioned in the window. The six tabs are labeled Data Series, Axes, Titles, Areas, Legend, and 3-D View respectively. The text Data Series: is mentioned below the tab. A rectangle box below the text data series consists of a checkmark in the box followed by the text Queue Length. There are two shaded boxes below the rectangle box and the text in the shaded box reads Add and Remove. The letter A and R in the text Add and Remove has an underscore. The Black up-pointing and down-pointing arrows are mentioned in the two shaded boxes at the top right corner of the rectangular box. There is a rectangular box at the right of the arrows. The text above the box reads Queue Length Properties: is mentioned. The box consists of two tables. The heading for the first table reads Source Data. The first table consists of two rows and two columns. In the first column, Name is mentioned on the first row, and Expression is mentioned on the second row and it is shaded. In the second column, Queue Length is mentioned in the first row and NQ(Drilling Center Queue) is mentioned in the second row. The down-pointing arrowhead is mentioned at the right end of the second row in the second column. The table labeled Fill has 4 rows and 4 columns. In the first column Pattern, </a:t>
            </a:r>
            <a:r>
              <a:rPr lang="en-US" sz="1400" dirty="0" err="1"/>
              <a:t>ForeColor</a:t>
            </a:r>
            <a:r>
              <a:rPr lang="en-US" sz="1400" dirty="0"/>
              <a:t>, </a:t>
            </a:r>
            <a:r>
              <a:rPr lang="en-US" sz="1400" dirty="0" err="1"/>
              <a:t>BackColor</a:t>
            </a:r>
            <a:r>
              <a:rPr lang="en-US" sz="1400" dirty="0"/>
              <a:t>, and </a:t>
            </a:r>
            <a:r>
              <a:rPr lang="en-US" sz="1400" dirty="0" err="1"/>
              <a:t>GradientBalance</a:t>
            </a:r>
            <a:r>
              <a:rPr lang="en-US" sz="1400" dirty="0"/>
              <a:t> are mentioned in 4 rows respectively. In the second column, a blank square followed by (No Fill), a shaded black square followed by RGB (128,0,0), a blank square followed by RGB (255, 255, 255), and 50 are mentioned in 4 rows respectively. The text at the end of the box reads Line. An up-pointing arrowhead is indicated at the top right corner of the box and a down-pointing arrowhead is indicated at the bottom right corner of the box. A small shaded rectangle is indicated between these two arrowheads. The text in the other shaded box reads Source Data\Expression in the first line and the text is in bold letters. The text in the second line reads The simulation expression to monitor and plot.</a:t>
            </a:r>
          </a:p>
          <a:p>
            <a:r>
              <a:rPr lang="en-US" sz="1400" dirty="0"/>
              <a:t>The second part of the dialog window is labeled Sample. A plot is shown on a graph of Queue Length along the vertical axis against Time (Minutes) along the horizontal axis. The values along the vertical axis range from 24 through 80 in increments of 8. The values along the horizontal axis range from 0 through 20 in increments of 5. The curve is like a square wave, which starts from point (0, 46) and ends at (20, 72). The approximate points in the square wave include (2, 46), (4.5, 52), (7, 52), (11, 44), (15, 55), and (20, 72).</a:t>
            </a:r>
          </a:p>
          <a:p>
            <a:r>
              <a:rPr lang="en-US" sz="1400" dirty="0"/>
              <a:t>The dialog window has 3 horizontal shaded boxes at the bottom left of the window and the text in the boxes reads OK, Cancel, and Help respectively. The letter O in Ok, C in Cancel, and H in help have an underscore.</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2"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84</a:t>
            </a:fld>
            <a:endParaRPr lang="en-US" dirty="0"/>
          </a:p>
        </p:txBody>
      </p:sp>
    </p:spTree>
    <p:extLst>
      <p:ext uri="{BB962C8B-B14F-4D97-AF65-F5344CB8AC3E}">
        <p14:creationId xmlns:p14="http://schemas.microsoft.com/office/powerpoint/2010/main" val="28658272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normAutofit/>
          </a:bodyPr>
          <a:lstStyle/>
          <a:p>
            <a:r>
              <a:rPr lang="en-US" altLang="en-US" kern="1200" dirty="0">
                <a:solidFill>
                  <a:schemeClr val="tx1"/>
                </a:solidFill>
              </a:rPr>
              <a:t>Dynamic Plots </a:t>
            </a:r>
            <a:r>
              <a:rPr lang="en-US" altLang="en-US" sz="1600" kern="1200" dirty="0">
                <a:solidFill>
                  <a:schemeClr val="tx1"/>
                </a:solidFill>
              </a:rPr>
              <a:t>2</a:t>
            </a:r>
            <a:r>
              <a:rPr lang="en-US" altLang="en-US" kern="1200" dirty="0">
                <a:solidFill>
                  <a:schemeClr val="tx1"/>
                </a:solidFill>
              </a:rPr>
              <a:t> </a:t>
            </a:r>
            <a:r>
              <a:rPr lang="en-US" dirty="0"/>
              <a:t>-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noAutofit/>
          </a:bodyPr>
          <a:lstStyle/>
          <a:p>
            <a:r>
              <a:rPr lang="en-US" sz="1500" dirty="0"/>
              <a:t>The cross mark is mentioned at the top right corner of the window. The first part has six tabs and the first tab is mentioned in the window. The six tabs are labeled Data Series, Axes, Titles, Areas, Legend, and 3-D View respectively. The text Axes: is mentioned at the top left of the window below the tab. A rectangle box below the text axes consists of 3 check marks in the box followed by the texts Time (X) Axis, Left Value (Y) Axis, and Right Value (Y) Axis respectively and the first text is shaded. There is a box at the top right of the window. The text above the box reads Time (X) Axis Properties:. Inside the box, 3 boxes with positive signs are followed by the texts Gridlines, Labels, and Line respectively. The negative enclosed by the small square box followed by the text Scale is indicated below the text Line. Below the scale, a table is indicated. The table consists of 7 rows and 2 columns. In the first column the texts Minimum, Maximum, Major Increment, Minor Count, AutoScroll, </a:t>
            </a:r>
            <a:r>
              <a:rPr lang="en-US" sz="1500" dirty="0" err="1"/>
              <a:t>AutoScrollPercent</a:t>
            </a:r>
            <a:r>
              <a:rPr lang="en-US" sz="1500" dirty="0"/>
              <a:t>, and Reversed are mentioned in 7 rows respectively. In the second column 0, 20, 5, 0, True, 100, and False are mentioned in 7 rows respectively. Below the table, a negative sign enclosed with the small box followed by the text Title is indicated. Another table is mentioned below it and it has 4 rows and 2 columns. In the first column Color, Font, Text, and Visible are mentioned in 4 rows respectively. In the second column, a shaded black square followed by RGB (0,0,0), Times New Roman 10pt, Time (Minutes), and True is mentioned in 4 rows respectively. The text in the new box reads Line.</a:t>
            </a:r>
          </a:p>
          <a:p>
            <a:r>
              <a:rPr lang="en-US" sz="1500" dirty="0"/>
              <a:t>The second part of the dialog window is labeled Sample. A plot is shown on a graph of Queue Length along the vertical axis against Time (Minutes) along the horizontal axis. The values along the vertical axis range from 0 through 80 in increments of 8. The values along the horizontal axis range from 0 through 20 in increments of 5. The curve is like a square wave and it is starting from the point (0, 84) and the curve ends at ( 20, 70). The approximate points in the square wave are (3, 76), (4.5, 30), (7, 0), (9, 76), (11.5, 38), (13.5, 36), (14, 46), and (17.5, 70).</a:t>
            </a:r>
          </a:p>
          <a:p>
            <a:r>
              <a:rPr lang="en-US" sz="1500" dirty="0"/>
              <a:t>The dialog window has 3 horizontal shaded boxes at the bottom left of the window and the text in the boxes reads OK, Cancel, and Help respectively. The letter O in Ok, C in Cancel, and H in help have an underscore.</a:t>
            </a:r>
          </a:p>
          <a:p>
            <a:r>
              <a:rPr lang="en-US" sz="1500" dirty="0"/>
              <a:t>At the top left of the window, Charts are mentioned in the shaded box. A black down-pointing small triangle is indicated below the text charts. Histogram, Level, and Plot are mentioned below the charts with the respective icons. A shaded arrow points toward the text plot.</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3"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85</a:t>
            </a:fld>
            <a:endParaRPr lang="en-US" dirty="0"/>
          </a:p>
        </p:txBody>
      </p:sp>
    </p:spTree>
    <p:extLst>
      <p:ext uri="{BB962C8B-B14F-4D97-AF65-F5344CB8AC3E}">
        <p14:creationId xmlns:p14="http://schemas.microsoft.com/office/powerpoint/2010/main" val="4515740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normAutofit/>
          </a:bodyPr>
          <a:lstStyle/>
          <a:p>
            <a:r>
              <a:rPr lang="en-US" altLang="en-US" sz="3200" kern="1200" dirty="0">
                <a:solidFill>
                  <a:schemeClr val="tx1"/>
                </a:solidFill>
              </a:rPr>
              <a:t>Dressing Things Up </a:t>
            </a:r>
            <a:r>
              <a:rPr lang="en-US" dirty="0"/>
              <a:t>-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noAutofit/>
          </a:bodyPr>
          <a:lstStyle/>
          <a:p>
            <a:r>
              <a:rPr lang="en-US" sz="1900" dirty="0"/>
              <a:t>The quick access toolbar has three icons for save, undo, and redo, respectively, followed by the customized button. The eight tabs are File (highlighted red), Home, Animate, Draw (selected), Run, View, Tools, and Developer. Four ribbon groups are labeled Object, Color, Characteristic, and Tools. Object has eight icons labeled Line, Polyline, Arc, Bezier Curve, Box, Polygon, Ellipse, and Text. Color has four icons labeled Line, Fill, Text, and Window Background. Characteristic has five icons labeled Line Width, Line Style, Arrow Style, Line Pattern, and Fill Pattern. Tools have Five icons labeled Show Dimensions, DXF Import, Open color Palette, and Save Color Palette, and Arena symbol factory. The project bar shows the panel, Data Definition. The data elements are Activity area, Attribute, Entity, Expression, Failure, Queue, Resource, Schedule, Sequence, Set, </a:t>
            </a:r>
            <a:r>
              <a:rPr lang="en-US" sz="1900" dirty="0" err="1"/>
              <a:t>StateSet</a:t>
            </a:r>
            <a:r>
              <a:rPr lang="en-US" sz="1900" dirty="0"/>
              <a:t>, Station data, and Variable, respectively. The model window spreadsheet view is on the lower side of the model window and is titled, Model 3-1; A simple Processing System. A flow diagram with three blocks in series reads, Part Arrives to System 0, Drilling Center 0, and Part Leaves System. Below are two graphs. The first one plots Queue length on the vertical axis against the time in minutes on the horizontal axis. The vertical axis shows 0. The horizontal axis ranges from 0 through 20 in increments of 5. The second graph plots, Number Busy on the vertical axis against time in minutes on the horizontal axis. The vertical axis ranges from 0 through 2 in increments of 1. The horizontal axis ranges from 0 through 20 in increments of 5. An arrow points  toward the title in the model window and a callout box from the title reads, This box and text were added using the objects from the Draw ribbon.</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3"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86</a:t>
            </a:fld>
            <a:endParaRPr lang="en-US" dirty="0"/>
          </a:p>
        </p:txBody>
      </p:sp>
    </p:spTree>
    <p:extLst>
      <p:ext uri="{BB962C8B-B14F-4D97-AF65-F5344CB8AC3E}">
        <p14:creationId xmlns:p14="http://schemas.microsoft.com/office/powerpoint/2010/main" val="11870035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normAutofit/>
          </a:bodyPr>
          <a:lstStyle/>
          <a:p>
            <a:r>
              <a:rPr lang="en-US" altLang="en-US" kern="1200" dirty="0">
                <a:solidFill>
                  <a:schemeClr val="tx1"/>
                </a:solidFill>
              </a:rPr>
              <a:t>Setting Run Conditions </a:t>
            </a:r>
            <a:r>
              <a:rPr lang="en-US" dirty="0"/>
              <a:t>-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noAutofit/>
          </a:bodyPr>
          <a:lstStyle/>
          <a:p>
            <a:r>
              <a:rPr lang="en-US" dirty="0"/>
              <a:t>Run speed, Run Control, Reports, Project Parameters, Replication Parameters, Array Sizes, and Arena visual Designer are the options in the list at the top left corner. Established replication-related options for the current model. Settings include the number of simulation replications to be run, the length of the replication, the start date and time of the simulation, warm-up time length, time units, and the type of initialization to be performed between replications in the text mentioned in the upper side of the screen grab. The replication Parameters section has text box options labeled Number of Replication, Start Date and Time, Warm-up Period, Replication Length, Hours per Day, Terminating Condition, and Base time units. The parallel section has one option button labeled Run Replication Parallel. Several parallel Processes and Parallel Replication Input Data Files are two text boxes displayed in the section. OK, Cancel, Apply, and Help are the command buttons at the lower right corner of the screen grab.</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3"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87</a:t>
            </a:fld>
            <a:endParaRPr lang="en-US" dirty="0"/>
          </a:p>
        </p:txBody>
      </p:sp>
    </p:spTree>
    <p:extLst>
      <p:ext uri="{BB962C8B-B14F-4D97-AF65-F5344CB8AC3E}">
        <p14:creationId xmlns:p14="http://schemas.microsoft.com/office/powerpoint/2010/main" val="25549104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normAutofit/>
          </a:bodyPr>
          <a:lstStyle/>
          <a:p>
            <a:r>
              <a:rPr lang="en-US" altLang="en-US" sz="3200" kern="1200" dirty="0"/>
              <a:t>Running the Model </a:t>
            </a:r>
            <a:r>
              <a:rPr lang="en-US" dirty="0"/>
              <a:t>-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noAutofit/>
          </a:bodyPr>
          <a:lstStyle/>
          <a:p>
            <a:r>
              <a:rPr lang="en-US" dirty="0"/>
              <a:t>The quick access toolbar has three icons for save, undo, and redo, respectively, followed by the customized button. Four ribbon groups are labeled Interaction, Debug, Visualization, and Settings. Interaction has three icons, a player, Check Model, and Review Errors. The check model icon has a checkbox and is checked. Debug has five icons labeled Command, SIMAN, Break on Module, Debug Bar, and Runtime Elements bar. Debug bar and the Runtime Elements Bar have checkboxes and are unchecked. Visualization has three icons labeled Animate Connectors, Animate At Desktop Color Depth, and Highlight Active Module. All three of them have checkboxes and the last two are unchecked. Settings have three icons labeled Batch Run (No Animation), a slider, and Setup. The batch run icon has a checkbox and is unchecked. A callout box from the play button reads, Run the model. A callout box pointed at the pause button in the player icon reads, Pause the model run. A callout box pointed at the stop icon reads, End the model run ahead of it ending on its own. A callout box from the slider bar reads, Slide bar to speed up or slow down the model run.</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3"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88</a:t>
            </a:fld>
            <a:endParaRPr lang="en-US" dirty="0"/>
          </a:p>
        </p:txBody>
      </p:sp>
    </p:spTree>
    <p:extLst>
      <p:ext uri="{BB962C8B-B14F-4D97-AF65-F5344CB8AC3E}">
        <p14:creationId xmlns:p14="http://schemas.microsoft.com/office/powerpoint/2010/main" val="40885389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normAutofit/>
          </a:bodyPr>
          <a:lstStyle/>
          <a:p>
            <a:r>
              <a:rPr lang="en-US" dirty="0"/>
              <a:t>Moving Around in the Model Window -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noAutofit/>
          </a:bodyPr>
          <a:lstStyle/>
          <a:p>
            <a:r>
              <a:rPr lang="en-US" dirty="0"/>
              <a:t>The quick access toolbar has three icons for save, undo, and redo, respectively, followed by the customized button. Seven group tabs are labeled Zoom, Views, Show, Select, Settings, Data Tips, and Layers. Zoom has five icons labeled Zoom Out, Zoom In, Zoom Factor, 83 percent, and Select and Zoom. Views have four icons labeled </a:t>
            </a:r>
            <a:r>
              <a:rPr lang="en-US" dirty="0" err="1"/>
              <a:t>Submodel</a:t>
            </a:r>
            <a:r>
              <a:rPr lang="en-US" dirty="0"/>
              <a:t>, Views, Named Views, and Split Screen with a checked checkbox. Show has seven checkboxes labeled project Bar, Status Bar, Animate Bar, Rulers, Grid, Guides, and Page Breaks. The checkboxes for Project bar, status bar, and guides are checked. Select has two icons labeled Snap to Grid, and Give to Guides, both with checkboxes that are checked. Settings have one icon labeled Grid and Snap Settings. Data Tips has two icons labeled Show Default Descriptions, and Show User-Specified Descriptions. Both have checkboxes, which are checked. Layers have an icon labeled Layers. A callout box pointed toward the Zoom out and zoom in icons read, You can use these buttons or use the plus or minus keys on your keyboard to zoom in and out. Pressing the asterisk button will pan out and show you all model contents in one view. A callout box pointed toward the Select ribbon group reads, Use snap to grid settings to make your models more orderly and line up modules or animation the way you want it.</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3"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89</a:t>
            </a:fld>
            <a:endParaRPr lang="en-US" dirty="0"/>
          </a:p>
        </p:txBody>
      </p:sp>
    </p:spTree>
    <p:extLst>
      <p:ext uri="{BB962C8B-B14F-4D97-AF65-F5344CB8AC3E}">
        <p14:creationId xmlns:p14="http://schemas.microsoft.com/office/powerpoint/2010/main" val="3995799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9E270F-64AC-0DD2-5A31-9C95F7C51C6D}"/>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1578864"/>
          </a:xfrm>
          <a:prstGeom prst="rect">
            <a:avLst/>
          </a:prstGeom>
        </p:spPr>
      </p:pic>
      <p:sp>
        <p:nvSpPr>
          <p:cNvPr id="2" name="Title 1">
            <a:extLst>
              <a:ext uri="{FF2B5EF4-FFF2-40B4-BE49-F238E27FC236}">
                <a16:creationId xmlns:a16="http://schemas.microsoft.com/office/drawing/2014/main" id="{2FF08922-4EC0-0CFE-F098-D37EDE695276}"/>
              </a:ext>
            </a:extLst>
          </p:cNvPr>
          <p:cNvSpPr>
            <a:spLocks noGrp="1"/>
          </p:cNvSpPr>
          <p:nvPr>
            <p:ph type="title"/>
          </p:nvPr>
        </p:nvSpPr>
        <p:spPr>
          <a:xfrm>
            <a:off x="457200" y="450127"/>
            <a:ext cx="11277600" cy="678611"/>
          </a:xfrm>
        </p:spPr>
        <p:txBody>
          <a:bodyPr/>
          <a:lstStyle/>
          <a:p>
            <a:r>
              <a:rPr lang="en-US" dirty="0">
                <a:solidFill>
                  <a:schemeClr val="bg1"/>
                </a:solidFill>
              </a:rPr>
              <a:t>Home Tab</a:t>
            </a:r>
          </a:p>
        </p:txBody>
      </p:sp>
      <p:pic>
        <p:nvPicPr>
          <p:cNvPr id="8" name="Picture 7" descr="The screen grab of the Home Ribbon is displayed. It has Five message boxes.">
            <a:extLst>
              <a:ext uri="{FF2B5EF4-FFF2-40B4-BE49-F238E27FC236}">
                <a16:creationId xmlns:a16="http://schemas.microsoft.com/office/drawing/2014/main" id="{C2120D28-117F-B673-856A-CE3F0192E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053" y="2028991"/>
            <a:ext cx="9055895" cy="3985010"/>
          </a:xfrm>
          <a:prstGeom prst="rect">
            <a:avLst/>
          </a:prstGeom>
        </p:spPr>
      </p:pic>
      <p:sp>
        <p:nvSpPr>
          <p:cNvPr id="9" name="Text Placeholder 8">
            <a:extLst>
              <a:ext uri="{FF2B5EF4-FFF2-40B4-BE49-F238E27FC236}">
                <a16:creationId xmlns:a16="http://schemas.microsoft.com/office/drawing/2014/main" id="{616FC569-DE11-DC65-9EF0-544E24C24D2A}"/>
              </a:ext>
            </a:extLst>
          </p:cNvPr>
          <p:cNvSpPr>
            <a:spLocks noGrp="1"/>
          </p:cNvSpPr>
          <p:nvPr>
            <p:ph type="body" sz="quarter" idx="14"/>
          </p:nvPr>
        </p:nvSpPr>
        <p:spPr/>
        <p:txBody>
          <a:bodyPr/>
          <a:lstStyle/>
          <a:p>
            <a:r>
              <a:rPr lang="en-US" dirty="0">
                <a:hlinkClick r:id="rId4" action="ppaction://hlinksldjump"/>
              </a:rPr>
              <a:t>Access the text alternative for slide images.</a:t>
            </a:r>
            <a:endParaRPr lang="en-US" dirty="0"/>
          </a:p>
        </p:txBody>
      </p:sp>
      <p:sp>
        <p:nvSpPr>
          <p:cNvPr id="6" name="Slide Number Placeholder 5">
            <a:extLst>
              <a:ext uri="{FF2B5EF4-FFF2-40B4-BE49-F238E27FC236}">
                <a16:creationId xmlns:a16="http://schemas.microsoft.com/office/drawing/2014/main" id="{7199DC04-94AA-F0D6-8FFE-052B5EBDABE3}"/>
              </a:ext>
            </a:extLst>
          </p:cNvPr>
          <p:cNvSpPr>
            <a:spLocks noGrp="1"/>
          </p:cNvSpPr>
          <p:nvPr>
            <p:ph type="sldNum" sz="quarter" idx="10"/>
          </p:nvPr>
        </p:nvSpPr>
        <p:spPr/>
        <p:txBody>
          <a:bodyPr/>
          <a:lstStyle/>
          <a:p>
            <a:fld id="{68151E55-6873-49E2-B8D5-2F265E6F1973}" type="slidenum">
              <a:rPr lang="en-US" smtClean="0"/>
              <a:t>9</a:t>
            </a:fld>
            <a:endParaRPr lang="en-US" dirty="0"/>
          </a:p>
        </p:txBody>
      </p:sp>
    </p:spTree>
    <p:extLst>
      <p:ext uri="{BB962C8B-B14F-4D97-AF65-F5344CB8AC3E}">
        <p14:creationId xmlns:p14="http://schemas.microsoft.com/office/powerpoint/2010/main" val="833423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normAutofit/>
          </a:bodyPr>
          <a:lstStyle/>
          <a:p>
            <a:r>
              <a:rPr lang="en-US" sz="3200" dirty="0"/>
              <a:t>Named Views – Organizing and Presenting </a:t>
            </a:r>
            <a:r>
              <a:rPr lang="en-US" dirty="0"/>
              <a:t>-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noAutofit/>
          </a:bodyPr>
          <a:lstStyle/>
          <a:p>
            <a:r>
              <a:rPr lang="en-US" sz="1350" dirty="0"/>
              <a:t>In the ribbon at the top, the quick access toolbar has three icons for save, undo, and redo, respectively, followed by the customized button. The eight tabs are labeled File (highlighted red), Home, Animate, Draw, Run, View (selected), Tools, and Developer. Seven group tabs are labeled Zoom, Views, Show, Select, Settings, Data Tips, and Layers. Zoom has five icons labeled Zoom Out, Zoom In, Zoom Factor, 82 percent, and Select and Zoom. Views have four icons labeled </a:t>
            </a:r>
            <a:r>
              <a:rPr lang="en-US" sz="1350" dirty="0" err="1"/>
              <a:t>Submodel</a:t>
            </a:r>
            <a:r>
              <a:rPr lang="en-US" sz="1350" dirty="0"/>
              <a:t>, Views, Named Views, and Split Screen with a checked checkbox. Show has seven checkboxes labeled project Bar, Status Bar, Animate Bar, Rulers, Grid, and Page Breaks. The checkboxes for Project bar, status bar are checked. Select has two icons labeled Snap to Grid, and Give to Guides, both with checkboxes that are checked. Settings has one icon labeled Grid and Snap Settings. Data Tips has two icons labeled Show Default Descriptions, and Show User-Specified Descriptions. Both have checkboxes, which are checked. Layers has an icon labeled Layers. A callout box pointed at named views in the views group reads, Named Views allow you to define hot keys for specific views that you may wish to reference for your own modeling use or to make it easier to navigate during a presentation.</a:t>
            </a:r>
          </a:p>
          <a:p>
            <a:r>
              <a:rPr lang="en-US" sz="1350" dirty="0"/>
              <a:t>Project Bar is displayed below the ribbon. The template panels are Data Definition, Discrete Processing, Decisions, Grouping, Input output, Animation, and Material Handling. Below that Reports and Navigate panels are shown. A box shows a small icon at the center. At the bottom is option top-level, followed by </a:t>
            </a:r>
            <a:r>
              <a:rPr lang="en-US" sz="1350" dirty="0" err="1"/>
              <a:t>suboptions</a:t>
            </a:r>
            <a:r>
              <a:rPr lang="en-US" sz="1350" dirty="0"/>
              <a:t>, dialog 1 (1), dialog 2 (2), dialog 3 (3), dialog 4 (4), dialog 5 (5), overview (o).</a:t>
            </a:r>
          </a:p>
          <a:p>
            <a:r>
              <a:rPr lang="en-US" sz="1350" dirty="0"/>
              <a:t>The process </a:t>
            </a:r>
            <a:r>
              <a:rPr lang="en-US" sz="1350" dirty="0" err="1"/>
              <a:t>Module.doe</a:t>
            </a:r>
            <a:r>
              <a:rPr lang="en-US" sz="1350" dirty="0"/>
              <a:t> window is to the right. It shows a logo along with its basic concepts followed by the text information. A callout box on top of the text reads, named views and their associated hot keys will appear on the navigate panel. A dialog box titled Named Views shows, Key, View Name as 1-dialog 1 (selected); 2-dialog 2; 3- dialog 3; 4-dialog 4; 5- dialog 5; and o- Overview. Six buttons, Show, Close, Help, Add, Edit, and Delete are shown to the right. A callout box pointing toward the named views dialog box reads, This is what the Named View dialog looks like. As stated in the text, try out the features and functions to see how they work. Right to this box is a flowchart with two blocks that read, Process 1 and Dispose 1. An arrow pointed toward the blocks from the named views dialog box is shown. Another dialog box titled View Name shows Hot key as 1 (highlighted), and Name as dialog 1. Below is a checkbox labeled Assign Name to Current View. Three buttons Ok, Cancel, and Help, with the OK button selected are placed on the right. A callout box inside the Process module window reads, Arena's SMARTS use Named Views to help make it easier to navigate the models. Another box with number 3 reads, if modeling of a resource is necessary, then the "Seize, Delay, Release" Action is appropriate. The Process module will then allow you to specify the resource or resources that you need to perform the process. The model will calculate statistics on the utilization and availability of the resource, in addition to the process time of the entity. </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3"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90</a:t>
            </a:fld>
            <a:endParaRPr lang="en-US" dirty="0"/>
          </a:p>
        </p:txBody>
      </p:sp>
    </p:spTree>
    <p:extLst>
      <p:ext uri="{BB962C8B-B14F-4D97-AF65-F5344CB8AC3E}">
        <p14:creationId xmlns:p14="http://schemas.microsoft.com/office/powerpoint/2010/main" val="34049636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normAutofit/>
          </a:bodyPr>
          <a:lstStyle/>
          <a:p>
            <a:r>
              <a:rPr lang="en-US" dirty="0"/>
              <a:t>Opening Models -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noAutofit/>
          </a:bodyPr>
          <a:lstStyle/>
          <a:p>
            <a:r>
              <a:rPr lang="en-US" dirty="0"/>
              <a:t>A window for open is on the right side and shows two tabs labeled, Recent and Browse, where Recent is selected. File tab at the left lists the options like new, open (selected), info, save, browse Smarts, browse examples, account, and options. A callout box pointed toward the Open command in the File tab reads, Select Open to open up models that you have created or the book examples available with the text. A callout box pointed toward the Recent option in the Open window reads, You can either look to open files you recently edited or you can browse to a different location on your computer or network.</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3"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91</a:t>
            </a:fld>
            <a:endParaRPr lang="en-US" dirty="0"/>
          </a:p>
        </p:txBody>
      </p:sp>
    </p:spTree>
    <p:extLst>
      <p:ext uri="{BB962C8B-B14F-4D97-AF65-F5344CB8AC3E}">
        <p14:creationId xmlns:p14="http://schemas.microsoft.com/office/powerpoint/2010/main" val="37456592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normAutofit/>
          </a:bodyPr>
          <a:lstStyle/>
          <a:p>
            <a:r>
              <a:rPr lang="en-US" altLang="en-US" kern="1200" dirty="0">
                <a:solidFill>
                  <a:schemeClr val="tx1"/>
                </a:solidFill>
              </a:rPr>
              <a:t>Arena Report </a:t>
            </a:r>
            <a:r>
              <a:rPr lang="en-US" dirty="0"/>
              <a:t>-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noAutofit/>
          </a:bodyPr>
          <a:lstStyle/>
          <a:p>
            <a:pPr>
              <a:spcAft>
                <a:spcPts val="600"/>
              </a:spcAft>
            </a:pPr>
            <a:r>
              <a:rPr lang="en-US" sz="1400" dirty="0"/>
              <a:t>On the top Microsoft, Excel Ribbon is given. The 13 columns are labeled from A through M, respectively. The 12 rows are labeled from 1 through 12, respectively. Row A1 contains the text that reads, Discrete-Time Statistics (Tally). The data in the tab labeled, </a:t>
            </a:r>
            <a:r>
              <a:rPr lang="en-US" sz="1400" dirty="0" err="1"/>
              <a:t>acrossreplicationssummary</a:t>
            </a:r>
            <a:r>
              <a:rPr lang="en-US" sz="1400" dirty="0"/>
              <a:t> is as follows: A2: Project Name. B2: Name C2: Type. D2: Source. E2: Average of Replication Averages. F2: observed equals Requested. G2: Half-Width. H2: </a:t>
            </a:r>
            <a:r>
              <a:rPr lang="en-US" sz="1400" dirty="0" err="1"/>
              <a:t>stDev</a:t>
            </a:r>
            <a:r>
              <a:rPr lang="en-US" sz="1400" dirty="0"/>
              <a:t> of Replication Averages. I2: Minimum Replication Average. J2: Maximum Replication Average. K2: Overall Min Value. L2: Overall max values. M2: Average observations per replication, respectively. Column A shows the text, simple processing, in row 3. Remaining rows are blank.</a:t>
            </a:r>
          </a:p>
          <a:p>
            <a:pPr>
              <a:spcAft>
                <a:spcPts val="600"/>
              </a:spcAft>
            </a:pPr>
            <a:r>
              <a:rPr lang="en-US" sz="1400" dirty="0"/>
              <a:t>Column B shows the text reading, drilling center in row 3, drilling </a:t>
            </a:r>
            <a:r>
              <a:rPr lang="en-US" sz="1400" dirty="0" err="1"/>
              <a:t>center.queue</a:t>
            </a:r>
            <a:r>
              <a:rPr lang="en-US" sz="1400" dirty="0"/>
              <a:t> in row 6, and </a:t>
            </a:r>
            <a:r>
              <a:rPr lang="en-US" sz="1400" dirty="0" err="1"/>
              <a:t>epart</a:t>
            </a:r>
            <a:r>
              <a:rPr lang="en-US" sz="1400" dirty="0"/>
              <a:t> in row 7. Remaining rows are blank.</a:t>
            </a:r>
          </a:p>
          <a:p>
            <a:pPr>
              <a:spcAft>
                <a:spcPts val="600"/>
              </a:spcAft>
            </a:pPr>
            <a:r>
              <a:rPr lang="en-US" sz="1400" dirty="0"/>
              <a:t>Column C shows the data as follows: Total time per entity, VA time per entity, Wait time per entity, waiting time, NVA time, Other time, total time, transfer time, VA time, and wait time.</a:t>
            </a:r>
          </a:p>
          <a:p>
            <a:pPr>
              <a:spcAft>
                <a:spcPts val="600"/>
              </a:spcAft>
            </a:pPr>
            <a:r>
              <a:rPr lang="en-US" sz="1400" dirty="0"/>
              <a:t>Column D shows the text, process in rows 3 through 5, the text, queue in row 6, and the text, entity in rows 7 though 12.</a:t>
            </a:r>
          </a:p>
          <a:p>
            <a:pPr>
              <a:spcAft>
                <a:spcPts val="600"/>
              </a:spcAft>
            </a:pPr>
            <a:r>
              <a:rPr lang="en-US" sz="1400" dirty="0"/>
              <a:t>Column E shows the values 0 in rows 7, 8, and 10, and the remaining rows have other values.</a:t>
            </a:r>
          </a:p>
          <a:p>
            <a:pPr>
              <a:spcAft>
                <a:spcPts val="600"/>
              </a:spcAft>
            </a:pPr>
            <a:r>
              <a:rPr lang="en-US" sz="1400" dirty="0"/>
              <a:t>Column F shows the text reading, yes in rows 3 through 12.</a:t>
            </a:r>
          </a:p>
          <a:p>
            <a:pPr>
              <a:spcAft>
                <a:spcPts val="600"/>
              </a:spcAft>
            </a:pPr>
            <a:r>
              <a:rPr lang="en-US" sz="1400" dirty="0"/>
              <a:t>Column G shows the text reading, insufficient in rows 3 through 12.</a:t>
            </a:r>
          </a:p>
          <a:p>
            <a:pPr>
              <a:spcAft>
                <a:spcPts val="600"/>
              </a:spcAft>
            </a:pPr>
            <a:r>
              <a:rPr lang="en-US" sz="1400" dirty="0"/>
              <a:t>Column H shows the value, 0 in rows 3 through 12.</a:t>
            </a:r>
          </a:p>
          <a:p>
            <a:pPr>
              <a:spcAft>
                <a:spcPts val="600"/>
              </a:spcAft>
            </a:pPr>
            <a:r>
              <a:rPr lang="en-US" sz="1400" dirty="0"/>
              <a:t>Column I shows the values 0 in rows 7, 8, and 10, and the remaining rows have other values.</a:t>
            </a:r>
          </a:p>
          <a:p>
            <a:pPr>
              <a:spcAft>
                <a:spcPts val="600"/>
              </a:spcAft>
            </a:pPr>
            <a:r>
              <a:rPr lang="en-US" sz="1400" dirty="0"/>
              <a:t>Column J shows the values 0 in rows 7, 8, and 10, and the remaining rows have other values.</a:t>
            </a:r>
          </a:p>
          <a:p>
            <a:pPr>
              <a:spcAft>
                <a:spcPts val="600"/>
              </a:spcAft>
            </a:pPr>
            <a:r>
              <a:rPr lang="en-US" sz="1400" dirty="0"/>
              <a:t>Column K shows the values 0 in rows 5 through 8, and 10, and the remaining rows have other values.</a:t>
            </a:r>
          </a:p>
          <a:p>
            <a:pPr>
              <a:spcAft>
                <a:spcPts val="600"/>
              </a:spcAft>
            </a:pPr>
            <a:r>
              <a:rPr lang="en-US" sz="1400" dirty="0"/>
              <a:t>Column L shows the values 0 in rows 7, 8, and 10, and the remaining rows have other values.</a:t>
            </a:r>
          </a:p>
          <a:p>
            <a:pPr>
              <a:spcAft>
                <a:spcPts val="600"/>
              </a:spcAft>
            </a:pPr>
            <a:r>
              <a:rPr lang="en-US" sz="1400" dirty="0"/>
              <a:t>Column M shows the value, 5 in rows 3 through 12, except for the value 6 in row 6.</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3"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92</a:t>
            </a:fld>
            <a:endParaRPr lang="en-US" dirty="0"/>
          </a:p>
        </p:txBody>
      </p:sp>
    </p:spTree>
    <p:extLst>
      <p:ext uri="{BB962C8B-B14F-4D97-AF65-F5344CB8AC3E}">
        <p14:creationId xmlns:p14="http://schemas.microsoft.com/office/powerpoint/2010/main" val="8422188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p:txBody>
          <a:bodyPr>
            <a:normAutofit/>
          </a:bodyPr>
          <a:lstStyle/>
          <a:p>
            <a:r>
              <a:rPr lang="en-US" dirty="0"/>
              <a:t>Build It Yourself -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noAutofit/>
          </a:bodyPr>
          <a:lstStyle/>
          <a:p>
            <a:r>
              <a:rPr lang="en-US" dirty="0"/>
              <a:t>The first block leads to the second block that reads, Edit flowchart, data modules as needed; Experiment with Expression Builder - right-click in expression field. It leads to the third block that reads Add plots, animation, artwork, further leads to the fourth block that reads, Add named views and ends with the fifth block. </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p:txBody>
          <a:bodyPr/>
          <a:lstStyle/>
          <a:p>
            <a:r>
              <a:rPr lang="en-US" dirty="0">
                <a:hlinkClick r:id="rId3"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93</a:t>
            </a:fld>
            <a:endParaRPr lang="en-US" dirty="0"/>
          </a:p>
        </p:txBody>
      </p:sp>
    </p:spTree>
    <p:extLst>
      <p:ext uri="{BB962C8B-B14F-4D97-AF65-F5344CB8AC3E}">
        <p14:creationId xmlns:p14="http://schemas.microsoft.com/office/powerpoint/2010/main" val="21811493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a:xfrm>
            <a:off x="107832" y="304801"/>
            <a:ext cx="11976336" cy="678611"/>
          </a:xfrm>
        </p:spPr>
        <p:txBody>
          <a:bodyPr>
            <a:normAutofit/>
          </a:bodyPr>
          <a:lstStyle/>
          <a:p>
            <a:r>
              <a:rPr lang="en-US" altLang="en-US" kern="1200" dirty="0">
                <a:solidFill>
                  <a:schemeClr val="tx1"/>
                </a:solidFill>
              </a:rPr>
              <a:t>Case Study: Model 3-2, Specialized Serial Processing </a:t>
            </a:r>
            <a:r>
              <a:rPr lang="en-US" dirty="0"/>
              <a:t>-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a:xfrm>
            <a:off x="4108704" y="1068389"/>
            <a:ext cx="3974592" cy="225425"/>
          </a:xfrm>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noAutofit/>
          </a:bodyPr>
          <a:lstStyle/>
          <a:p>
            <a:r>
              <a:rPr lang="en-US" dirty="0"/>
              <a:t>It is titled, Model 3-2; Specialized Serial Loan Application. In the pop-up, Type is selected as Resource, Resource Name is selected as r Ali, Units to seize or Release is 1. Ok, cancel, and Help buttons, with the OK button selected are at the lower right corner of the pop-up. In the dialog box labeled Process, the name is selected as Ali Checks credit, and Type is selected as Standard. The logic section has options such as Action, Priority, and Resources. The list box for resources shows two values, of which, the value, Resource, r Ali, 1, is selected. The second value is &lt;end of list&gt;. Add, edit, and delete are the buttons on the right side of the resources. On the lower side, there are options, delay type, units, allocation, and expression. Delay type is selected as Expression, units are selected as Hours, allocation is selected as value added, and expression is EXPO (1). There is a checkbox labeled report statistics, checked. Below, a text box labeled comment is blank. OK, cancel, and Help are the three buttons at the lower right corner of the dialog box and OK is selected. A flowchart is displayed on top of it, from the top, showing, Application Arrives leads to Ali checks credit, further leads to Bianca Prepares Covenant, leads to Carl Prices Loan, leads to </a:t>
            </a:r>
            <a:r>
              <a:rPr lang="en-US" dirty="0" err="1"/>
              <a:t>Deeta</a:t>
            </a:r>
            <a:r>
              <a:rPr lang="en-US" dirty="0"/>
              <a:t> Disburses Funds, and finally ends with Application Departs. All the blocks are marked 0.</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a:xfrm>
            <a:off x="4107180" y="6355080"/>
            <a:ext cx="3977640" cy="228600"/>
          </a:xfrm>
        </p:spPr>
        <p:txBody>
          <a:bodyPr/>
          <a:lstStyle/>
          <a:p>
            <a:r>
              <a:rPr lang="en-US" dirty="0">
                <a:hlinkClick r:id="rId3"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94</a:t>
            </a:fld>
            <a:endParaRPr lang="en-US" dirty="0"/>
          </a:p>
        </p:txBody>
      </p:sp>
    </p:spTree>
    <p:extLst>
      <p:ext uri="{BB962C8B-B14F-4D97-AF65-F5344CB8AC3E}">
        <p14:creationId xmlns:p14="http://schemas.microsoft.com/office/powerpoint/2010/main" val="18595487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37C8-63A7-DE78-5B1F-589B1E25AD42}"/>
              </a:ext>
            </a:extLst>
          </p:cNvPr>
          <p:cNvSpPr>
            <a:spLocks noGrp="1"/>
          </p:cNvSpPr>
          <p:nvPr>
            <p:ph type="title"/>
          </p:nvPr>
        </p:nvSpPr>
        <p:spPr>
          <a:xfrm>
            <a:off x="1375578" y="304801"/>
            <a:ext cx="9440845" cy="678611"/>
          </a:xfrm>
        </p:spPr>
        <p:txBody>
          <a:bodyPr>
            <a:normAutofit fontScale="90000"/>
          </a:bodyPr>
          <a:lstStyle/>
          <a:p>
            <a:r>
              <a:rPr lang="en-US" altLang="en-US" kern="1200" dirty="0">
                <a:solidFill>
                  <a:schemeClr val="tx1"/>
                </a:solidFill>
              </a:rPr>
              <a:t>Case Study: Model 3-3, Generalized Parallel Processing </a:t>
            </a:r>
            <a:r>
              <a:rPr lang="en-US" altLang="en-US" sz="1600" kern="1200" dirty="0">
                <a:solidFill>
                  <a:schemeClr val="tx1"/>
                </a:solidFill>
              </a:rPr>
              <a:t>1</a:t>
            </a:r>
            <a:r>
              <a:rPr lang="en-US" altLang="en-US" kern="1200" dirty="0">
                <a:solidFill>
                  <a:schemeClr val="tx1"/>
                </a:solidFill>
              </a:rPr>
              <a:t> </a:t>
            </a:r>
            <a:r>
              <a:rPr lang="en-US" dirty="0"/>
              <a:t>- Text Alternative</a:t>
            </a:r>
          </a:p>
        </p:txBody>
      </p:sp>
      <p:sp>
        <p:nvSpPr>
          <p:cNvPr id="3" name="Text Placeholder 2">
            <a:extLst>
              <a:ext uri="{FF2B5EF4-FFF2-40B4-BE49-F238E27FC236}">
                <a16:creationId xmlns:a16="http://schemas.microsoft.com/office/drawing/2014/main" id="{E2DE97D2-6C7D-A484-9ABB-6ADEB69E664C}"/>
              </a:ext>
            </a:extLst>
          </p:cNvPr>
          <p:cNvSpPr>
            <a:spLocks noGrp="1"/>
          </p:cNvSpPr>
          <p:nvPr>
            <p:ph type="body" sz="quarter" idx="16"/>
          </p:nvPr>
        </p:nvSpPr>
        <p:spPr>
          <a:xfrm>
            <a:off x="4108704" y="1068389"/>
            <a:ext cx="3974592" cy="225425"/>
          </a:xfrm>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70100F1-E678-D561-4566-9C280776EE85}"/>
              </a:ext>
            </a:extLst>
          </p:cNvPr>
          <p:cNvSpPr>
            <a:spLocks noGrp="1"/>
          </p:cNvSpPr>
          <p:nvPr>
            <p:ph sz="quarter" idx="17"/>
          </p:nvPr>
        </p:nvSpPr>
        <p:spPr/>
        <p:txBody>
          <a:bodyPr>
            <a:noAutofit/>
          </a:bodyPr>
          <a:lstStyle/>
          <a:p>
            <a:r>
              <a:rPr lang="en-US" dirty="0"/>
              <a:t>These are titled Model 3-3; Generalized Parallel Loan Application. In the resources dialog box, type is selected as Resources, Resource Name is selected as r Loan Officer, Units to seize or Release is 1. Ok, cancel, and Help are the three buttons at the lower right corner, with the OK button selected. In the dialog box labeled Process, name is selected as One of the Employees Processes All 4 Steps, Type is selected as Standard. Logic section has options as Action, Priority, and Resources. Action is selected as seize delay release. Priority is selected as medium (2). The list box for resources shows two values, of which, the value, Resource, r Loan Officer, 1 is selected. The second value is &lt;end of list&gt;. Delay type is selected as expression. Units as hours. Expression is EXPO (1) plus EXPO (1) plus EXPO (1) plus EXPO (1). A checkbox labeled report statistics is checked. The comment box is blank. Ok, cancel, and Help are the three buttons at the lower right corner of the dialog box, with the OK button selected. The flowchart is displayed on the top, which starts with Application Arrives, leading to, One of the Employees Processes All 4 steps, which further leads to Application Departs. The graph displays the vertical axis labeled applications in process ranging from 0 through 20 in increments of 10. An illustration of four circles in four boxes, all connected by a vertical line is displayed next to the flowchart.</a:t>
            </a:r>
          </a:p>
        </p:txBody>
      </p:sp>
      <p:sp>
        <p:nvSpPr>
          <p:cNvPr id="5" name="Text Placeholder 4">
            <a:extLst>
              <a:ext uri="{FF2B5EF4-FFF2-40B4-BE49-F238E27FC236}">
                <a16:creationId xmlns:a16="http://schemas.microsoft.com/office/drawing/2014/main" id="{FF3A3AAD-EFA7-E80A-A415-A09267A88E98}"/>
              </a:ext>
            </a:extLst>
          </p:cNvPr>
          <p:cNvSpPr>
            <a:spLocks noGrp="1"/>
          </p:cNvSpPr>
          <p:nvPr>
            <p:ph type="body" sz="quarter" idx="18"/>
          </p:nvPr>
        </p:nvSpPr>
        <p:spPr>
          <a:xfrm>
            <a:off x="4107180" y="6355080"/>
            <a:ext cx="3977640" cy="228600"/>
          </a:xfrm>
        </p:spPr>
        <p:txBody>
          <a:bodyPr/>
          <a:lstStyle/>
          <a:p>
            <a:r>
              <a:rPr lang="en-US" dirty="0">
                <a:hlinkClick r:id="rId3"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3EE3D1B-94E6-8607-B3CD-654B02BB010A}"/>
              </a:ext>
            </a:extLst>
          </p:cNvPr>
          <p:cNvSpPr>
            <a:spLocks noGrp="1"/>
          </p:cNvSpPr>
          <p:nvPr>
            <p:ph type="sldNum" sz="quarter" idx="10"/>
          </p:nvPr>
        </p:nvSpPr>
        <p:spPr/>
        <p:txBody>
          <a:bodyPr/>
          <a:lstStyle/>
          <a:p>
            <a:fld id="{68151E55-6873-49E2-B8D5-2F265E6F1973}" type="slidenum">
              <a:rPr lang="en-US" smtClean="0"/>
              <a:t>95</a:t>
            </a:fld>
            <a:endParaRPr lang="en-US" dirty="0"/>
          </a:p>
        </p:txBody>
      </p:sp>
    </p:spTree>
    <p:extLst>
      <p:ext uri="{BB962C8B-B14F-4D97-AF65-F5344CB8AC3E}">
        <p14:creationId xmlns:p14="http://schemas.microsoft.com/office/powerpoint/2010/main" val="1274508457"/>
      </p:ext>
    </p:extLst>
  </p:cSld>
  <p:clrMapOvr>
    <a:masterClrMapping/>
  </p:clrMapOvr>
</p:sld>
</file>

<file path=ppt/theme/theme1.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E7BC6287-1E57-46F8-B46D-CC0ECE7CEE8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E7BC6287-1E57-46F8-B46D-CC0ECE7CEE8E}"/>
    </a:ext>
  </a:extLst>
</a:theme>
</file>

<file path=ppt/theme/theme3.xml><?xml version="1.0" encoding="utf-8"?>
<a:theme xmlns:a="http://schemas.openxmlformats.org/drawingml/2006/main" name="MainContent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B9FDA032-B3B1-4FDF-8A44-9303BC60C76A}"/>
    </a:ext>
  </a:extLst>
</a:theme>
</file>

<file path=ppt/theme/theme4.xml><?xml version="1.0" encoding="utf-8"?>
<a:theme xmlns:a="http://schemas.openxmlformats.org/drawingml/2006/main" name="1_MainContent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B9FDA032-B3B1-4FDF-8A44-9303BC60C76A}"/>
    </a:ext>
  </a:extLst>
</a:theme>
</file>

<file path=ppt/theme/theme5.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59A53402-BF8D-4356-9B02-35501F8B049D}"/>
    </a:ext>
  </a:extLst>
</a:theme>
</file>

<file path=ppt/theme/theme6.xml><?xml version="1.0" encoding="utf-8"?>
<a:theme xmlns:a="http://schemas.openxmlformats.org/drawingml/2006/main" name="1_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59A53402-BF8D-4356-9B02-35501F8B049D}"/>
    </a:ext>
  </a:extLst>
</a:theme>
</file>

<file path=ppt/theme/theme7.xml><?xml version="1.0" encoding="utf-8"?>
<a:theme xmlns:a="http://schemas.openxmlformats.org/drawingml/2006/main" name="ImageDescriptionAppendix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002D0E3A-676D-4160-97AC-45FBF1A959AE}"/>
    </a:ext>
  </a:extLst>
</a:theme>
</file>

<file path=ppt/theme/theme8.xml><?xml version="1.0" encoding="utf-8"?>
<a:theme xmlns:a="http://schemas.openxmlformats.org/drawingml/2006/main" name="1_ImageDescriptionAppendix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002D0E3A-676D-4160-97AC-45FBF1A959AE}"/>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MHHE_Generic Accessible PPT Template_Editorial_v11_2020</Template>
  <TotalTime>1523</TotalTime>
  <Words>13284</Words>
  <Application>Microsoft Office PowerPoint</Application>
  <PresentationFormat>Widescreen</PresentationFormat>
  <Paragraphs>753</Paragraphs>
  <Slides>95</Slides>
  <Notes>25</Notes>
  <HiddenSlides>37</HiddenSlides>
  <MMClips>0</MMClips>
  <ScaleCrop>false</ScaleCrop>
  <HeadingPairs>
    <vt:vector size="8" baseType="variant">
      <vt:variant>
        <vt:lpstr>Fonts Used</vt:lpstr>
      </vt:variant>
      <vt:variant>
        <vt:i4>4</vt:i4>
      </vt:variant>
      <vt:variant>
        <vt:lpstr>Theme</vt:lpstr>
      </vt:variant>
      <vt:variant>
        <vt:i4>8</vt:i4>
      </vt:variant>
      <vt:variant>
        <vt:lpstr>Embedded OLE Servers</vt:lpstr>
      </vt:variant>
      <vt:variant>
        <vt:i4>1</vt:i4>
      </vt:variant>
      <vt:variant>
        <vt:lpstr>Slide Titles</vt:lpstr>
      </vt:variant>
      <vt:variant>
        <vt:i4>95</vt:i4>
      </vt:variant>
    </vt:vector>
  </HeadingPairs>
  <TitlesOfParts>
    <vt:vector size="108" baseType="lpstr">
      <vt:lpstr>Arial</vt:lpstr>
      <vt:lpstr>Calibri</vt:lpstr>
      <vt:lpstr>Calibri Light</vt:lpstr>
      <vt:lpstr>Courier New</vt:lpstr>
      <vt:lpstr>Title Slides Master</vt:lpstr>
      <vt:lpstr>1_Title Slides Master</vt:lpstr>
      <vt:lpstr>MainContentSlideMaster</vt:lpstr>
      <vt:lpstr>1_MainContentSlideMaster</vt:lpstr>
      <vt:lpstr>DividerSlideMaster</vt:lpstr>
      <vt:lpstr>1_DividerSlideMaster</vt:lpstr>
      <vt:lpstr>ImageDescriptionAppendixSlideMaster</vt:lpstr>
      <vt:lpstr>1_ImageDescriptionAppendixSlideMaster</vt:lpstr>
      <vt:lpstr>Equation</vt:lpstr>
      <vt:lpstr>Guided Tour of Arena</vt:lpstr>
      <vt:lpstr>What We’ll Do . . .</vt:lpstr>
      <vt:lpstr>Arena Simulation Software</vt:lpstr>
      <vt:lpstr>Open the Application</vt:lpstr>
      <vt:lpstr>Tour of the Application Begins!</vt:lpstr>
      <vt:lpstr>This is the Arena application</vt:lpstr>
      <vt:lpstr>Ribbon Tab Tour</vt:lpstr>
      <vt:lpstr>File Tab</vt:lpstr>
      <vt:lpstr>Home Tab</vt:lpstr>
      <vt:lpstr>Animate Tab</vt:lpstr>
      <vt:lpstr>Draw Tab</vt:lpstr>
      <vt:lpstr>Run Tab</vt:lpstr>
      <vt:lpstr>View Tab</vt:lpstr>
      <vt:lpstr>Tools Tab</vt:lpstr>
      <vt:lpstr>Template Panels</vt:lpstr>
      <vt:lpstr>Modules</vt:lpstr>
      <vt:lpstr>Data Modules 1</vt:lpstr>
      <vt:lpstr>Data Modules 2</vt:lpstr>
      <vt:lpstr>Flowchart Modules 1</vt:lpstr>
      <vt:lpstr>Flowchart Modules 2</vt:lpstr>
      <vt:lpstr>Flowchart and Spreadsheet Views</vt:lpstr>
      <vt:lpstr>Relations Among Modules</vt:lpstr>
      <vt:lpstr>Browsing through Model 3-1</vt:lpstr>
      <vt:lpstr>Create Flowchart Module 1</vt:lpstr>
      <vt:lpstr>Create Flowchart Module 2</vt:lpstr>
      <vt:lpstr>Editing Flowchart Modules in Spreadsheet View</vt:lpstr>
      <vt:lpstr>Entity Data Module</vt:lpstr>
      <vt:lpstr>Process Flowchart Module 1</vt:lpstr>
      <vt:lpstr>Process Flowchart Module 2</vt:lpstr>
      <vt:lpstr>Process Flowchart Module 3</vt:lpstr>
      <vt:lpstr>Resource Data Module</vt:lpstr>
      <vt:lpstr>Queue Data Module</vt:lpstr>
      <vt:lpstr>Animating Resources and Queues 1</vt:lpstr>
      <vt:lpstr>Animating Resources and Queues 2</vt:lpstr>
      <vt:lpstr>Dispose Flowchart Module</vt:lpstr>
      <vt:lpstr>Connecting Flowchart Modules</vt:lpstr>
      <vt:lpstr>Dynamic Plots 1</vt:lpstr>
      <vt:lpstr>Dynamic Plots 2</vt:lpstr>
      <vt:lpstr>Dressing Things Up</vt:lpstr>
      <vt:lpstr>Setting Run Conditions</vt:lpstr>
      <vt:lpstr>Running the Model</vt:lpstr>
      <vt:lpstr>Moving Around in the Model Window</vt:lpstr>
      <vt:lpstr>Named Views – Organizing and Presenting</vt:lpstr>
      <vt:lpstr>Opening Models</vt:lpstr>
      <vt:lpstr>Viewing Reports</vt:lpstr>
      <vt:lpstr>Arena Report</vt:lpstr>
      <vt:lpstr>Types of Statistics Reported</vt:lpstr>
      <vt:lpstr>Build It Yourself – Best Way to Learn</vt:lpstr>
      <vt:lpstr>Build It Yourself</vt:lpstr>
      <vt:lpstr>Case Study:  Specialized Serial vs. Generalized Parallel Processing</vt:lpstr>
      <vt:lpstr>Case Study: Model 3-2, Specialized Serial Processing</vt:lpstr>
      <vt:lpstr>Case Study:  Model 3-2, Specialized Serial Processing</vt:lpstr>
      <vt:lpstr>Case Study: Model 3-3, Generalized Parallel Processing 1</vt:lpstr>
      <vt:lpstr>Case Study:  Model 3-3, Generalized Parallel Processing 2</vt:lpstr>
      <vt:lpstr>Case Study: Compare Model 3-2 vs. 3-3</vt:lpstr>
      <vt:lpstr>Case Study: Effect of Task-Time Variability 1</vt:lpstr>
      <vt:lpstr>Case Study: Effect of Task-Time Variability 2</vt:lpstr>
      <vt:lpstr>End of Main Content</vt:lpstr>
      <vt:lpstr>Accessibility Content: Text Alternatives for Images</vt:lpstr>
      <vt:lpstr>Open the Application - Text Alternative</vt:lpstr>
      <vt:lpstr>Tour of the Application Begins! - Text Alternative</vt:lpstr>
      <vt:lpstr>This is the Arena application - Text Alternative</vt:lpstr>
      <vt:lpstr>Ribbon Tab Tour - Text Alternative</vt:lpstr>
      <vt:lpstr>File Tab - Text Alternative</vt:lpstr>
      <vt:lpstr>Home Tab - Text Alternative</vt:lpstr>
      <vt:lpstr>Animate Tab - Text Alternative</vt:lpstr>
      <vt:lpstr>Draw Tab - Text Alternative</vt:lpstr>
      <vt:lpstr>Run Tab - Text Alternative</vt:lpstr>
      <vt:lpstr>View Tab - Text Alternative</vt:lpstr>
      <vt:lpstr>Tools Tab - Text Alternative</vt:lpstr>
      <vt:lpstr>Template Panels - Text Alternative</vt:lpstr>
      <vt:lpstr>Data Modules 1 - Text Alternative</vt:lpstr>
      <vt:lpstr>Flowchart Modules 1 - Text Alternative</vt:lpstr>
      <vt:lpstr>Flowchart and Spreadsheet Views - Text Alternative</vt:lpstr>
      <vt:lpstr>Browsing through Model 3-1 - Text Alternative</vt:lpstr>
      <vt:lpstr>Create Flowchart Module - Text Alternative</vt:lpstr>
      <vt:lpstr>Entity Data Module - Text Alternative</vt:lpstr>
      <vt:lpstr>Process Flowchart Module - Text Alternative</vt:lpstr>
      <vt:lpstr>Resource Data Module - Text Alternative</vt:lpstr>
      <vt:lpstr>Queue Data Module - Text Alternative</vt:lpstr>
      <vt:lpstr>Animating Resources and Queues 2 - Text Alternative</vt:lpstr>
      <vt:lpstr>Dispose Flowchart Module - Text Alternative</vt:lpstr>
      <vt:lpstr>Connecting Flowchart Modules - Text Alternative</vt:lpstr>
      <vt:lpstr>Dynamic Plots 1 - Text Alternative</vt:lpstr>
      <vt:lpstr>Dynamic Plots 2 - Text Alternative</vt:lpstr>
      <vt:lpstr>Dressing Things Up - Text Alternative</vt:lpstr>
      <vt:lpstr>Setting Run Conditions - Text Alternative</vt:lpstr>
      <vt:lpstr>Running the Model - Text Alternative</vt:lpstr>
      <vt:lpstr>Moving Around in the Model Window - Text Alternative</vt:lpstr>
      <vt:lpstr>Named Views – Organizing and Presenting - Text Alternative</vt:lpstr>
      <vt:lpstr>Opening Models - Text Alternative</vt:lpstr>
      <vt:lpstr>Arena Report - Text Alternative</vt:lpstr>
      <vt:lpstr>Build It Yourself - Text Alternative</vt:lpstr>
      <vt:lpstr>Case Study: Model 3-2, Specialized Serial Processing - Text Alternative</vt:lpstr>
      <vt:lpstr>Case Study: Model 3-3, Generalized Parallel Processing 1 - Text Alternative</vt:lpstr>
    </vt:vector>
  </TitlesOfParts>
  <Company>The McGraw-Hill Companies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03: Guided Tour of Arena</dc:title>
  <dc:creator>MHE</dc:creator>
  <cp:keywords>PPT</cp:keywords>
  <cp:lastModifiedBy>K.Y. Jeong</cp:lastModifiedBy>
  <cp:revision>833</cp:revision>
  <dcterms:created xsi:type="dcterms:W3CDTF">2022-10-14T14:05:43Z</dcterms:created>
  <dcterms:modified xsi:type="dcterms:W3CDTF">2023-09-07T21:17:54Z</dcterms:modified>
</cp:coreProperties>
</file>